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60" r:id="rId3"/>
    <p:sldId id="262" r:id="rId4"/>
    <p:sldId id="264" r:id="rId5"/>
    <p:sldId id="286" r:id="rId6"/>
    <p:sldId id="284" r:id="rId7"/>
    <p:sldId id="265" r:id="rId8"/>
    <p:sldId id="287" r:id="rId9"/>
    <p:sldId id="289" r:id="rId10"/>
    <p:sldId id="290" r:id="rId11"/>
    <p:sldId id="326" r:id="rId12"/>
    <p:sldId id="327" r:id="rId13"/>
    <p:sldId id="335" r:id="rId15"/>
    <p:sldId id="330" r:id="rId16"/>
    <p:sldId id="331" r:id="rId17"/>
    <p:sldId id="332" r:id="rId18"/>
    <p:sldId id="333" r:id="rId19"/>
    <p:sldId id="334" r:id="rId20"/>
    <p:sldId id="337" r:id="rId21"/>
    <p:sldId id="266" r:id="rId22"/>
    <p:sldId id="274" r:id="rId23"/>
    <p:sldId id="285" r:id="rId24"/>
    <p:sldId id="292" r:id="rId25"/>
    <p:sldId id="293" r:id="rId26"/>
    <p:sldId id="267" r:id="rId27"/>
    <p:sldId id="321" r:id="rId28"/>
    <p:sldId id="279" r:id="rId29"/>
    <p:sldId id="322" r:id="rId30"/>
    <p:sldId id="269" r:id="rId31"/>
    <p:sldId id="268" r:id="rId32"/>
  </p:sldIdLst>
  <p:sldSz cx="12192000" cy="6858000"/>
  <p:notesSz cx="6858000" cy="9144000"/>
  <p:embeddedFontLst>
    <p:embeddedFont>
      <p:font typeface="等线" panose="02010600030101010101" charset="-122"/>
      <p:regular r:id="rId36"/>
    </p:embeddedFont>
    <p:embeddedFont>
      <p:font typeface="微软雅黑" panose="020B0503020204020204" charset="-122"/>
      <p:regular r:id="rId37"/>
    </p:embeddedFont>
    <p:embeddedFont>
      <p:font typeface="等线 Light" panose="02010600030101010101" charset="-122"/>
      <p:regular r:id="rId38"/>
    </p:embeddedFont>
  </p:embeddedFontLst>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65AD"/>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09" autoAdjust="0"/>
    <p:restoredTop sz="94660"/>
  </p:normalViewPr>
  <p:slideViewPr>
    <p:cSldViewPr snapToGrid="0" showGuides="1">
      <p:cViewPr varScale="1">
        <p:scale>
          <a:sx n="81" d="100"/>
          <a:sy n="81" d="100"/>
        </p:scale>
        <p:origin x="91" y="72"/>
      </p:cViewPr>
      <p:guideLst>
        <p:guide orient="horz" pos="2160"/>
        <p:guide pos="3840"/>
        <p:guide pos="370"/>
        <p:guide pos="72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gs" Target="tags/tag1.xml"/><Relationship Id="rId38" Type="http://schemas.openxmlformats.org/officeDocument/2006/relationships/font" Target="fonts/font3.fntdata"/><Relationship Id="rId37" Type="http://schemas.openxmlformats.org/officeDocument/2006/relationships/font" Target="fonts/font2.fntdata"/><Relationship Id="rId36" Type="http://schemas.openxmlformats.org/officeDocument/2006/relationships/font" Target="fonts/font1.fntdata"/><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A033F-0222-4CC1-BF9F-F981BF58137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019668-87B4-48D6-A516-2BC1813D7A5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d’d’d’d’dd’d’d’d’d’d’d’d’d’d’d’d’d’d’d’d’d’d’dd'd'dd</a:t>
            </a:r>
            <a:r>
              <a:rPr lang="en-US" altLang="zh-CN"/>
              <a:t>d'd'd</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每一个部分中的两段话对应了论文中的小论点里最核心的句子，可以根据时间自行扩展，尽量不要完全按着</a:t>
            </a:r>
            <a:r>
              <a:rPr lang="en-US" altLang="zh-CN" dirty="0"/>
              <a:t>ppt</a:t>
            </a:r>
            <a:r>
              <a:rPr lang="zh-CN" altLang="en-US" dirty="0"/>
              <a:t>读。</a:t>
            </a:r>
            <a:endParaRPr lang="zh-CN" altLang="en-US" dirty="0"/>
          </a:p>
        </p:txBody>
      </p:sp>
      <p:sp>
        <p:nvSpPr>
          <p:cNvPr id="4" name="灯片编号占位符 3"/>
          <p:cNvSpPr>
            <a:spLocks noGrp="1"/>
          </p:cNvSpPr>
          <p:nvPr>
            <p:ph type="sldNum" sz="quarter" idx="5"/>
          </p:nvPr>
        </p:nvSpPr>
        <p:spPr/>
        <p:txBody>
          <a:bodyPr/>
          <a:lstStyle/>
          <a:p>
            <a:fld id="{09019668-87B4-48D6-A516-2BC1813D7A5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C94C6A7-1B59-48C7-8453-A3D614B42D0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F430EE-BD17-419B-BE8C-E46EDA359A6B}" type="slidenum">
              <a:rPr lang="zh-CN" altLang="en-US" smtClean="0"/>
            </a:fld>
            <a:endParaRPr lang="zh-CN" alt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C94C6A7-1B59-48C7-8453-A3D614B42D0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F430EE-BD17-419B-BE8C-E46EDA359A6B}" type="slidenum">
              <a:rPr lang="zh-CN" altLang="en-US" smtClean="0"/>
            </a:fld>
            <a:endParaRPr lang="zh-CN" alt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C94C6A7-1B59-48C7-8453-A3D614B42D0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F430EE-BD17-419B-BE8C-E46EDA359A6B}" type="slidenum">
              <a:rPr lang="zh-CN" altLang="en-US" smtClean="0"/>
            </a:fld>
            <a:endParaRPr lang="zh-CN" alt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C94C6A7-1B59-48C7-8453-A3D614B42D0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F430EE-BD17-419B-BE8C-E46EDA359A6B}" type="slidenum">
              <a:rPr lang="zh-CN" altLang="en-US" smtClean="0"/>
            </a:fld>
            <a:endParaRPr lang="zh-CN" alt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C94C6A7-1B59-48C7-8453-A3D614B42D0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F430EE-BD17-419B-BE8C-E46EDA359A6B}" type="slidenum">
              <a:rPr lang="zh-CN" altLang="en-US" smtClean="0"/>
            </a:fld>
            <a:endParaRPr lang="zh-CN" alt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C94C6A7-1B59-48C7-8453-A3D614B42D0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F430EE-BD17-419B-BE8C-E46EDA359A6B}" type="slidenum">
              <a:rPr lang="zh-CN" altLang="en-US" smtClean="0"/>
            </a:fld>
            <a:endParaRPr lang="zh-CN" alt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C94C6A7-1B59-48C7-8453-A3D614B42D0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BF430EE-BD17-419B-BE8C-E46EDA359A6B}" type="slidenum">
              <a:rPr lang="zh-CN" altLang="en-US" smtClean="0"/>
            </a:fld>
            <a:endParaRPr lang="zh-CN" alt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C94C6A7-1B59-48C7-8453-A3D614B42D0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BF430EE-BD17-419B-BE8C-E46EDA359A6B}" type="slidenum">
              <a:rPr lang="zh-CN" altLang="en-US" smtClean="0"/>
            </a:fld>
            <a:endParaRPr lang="zh-CN" alt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94C6A7-1B59-48C7-8453-A3D614B42D0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BF430EE-BD17-419B-BE8C-E46EDA359A6B}" type="slidenum">
              <a:rPr lang="zh-CN" altLang="en-US" smtClean="0"/>
            </a:fld>
            <a:endParaRPr lang="zh-CN" alt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C94C6A7-1B59-48C7-8453-A3D614B42D0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F430EE-BD17-419B-BE8C-E46EDA359A6B}" type="slidenum">
              <a:rPr lang="zh-CN" altLang="en-US" smtClean="0"/>
            </a:fld>
            <a:endParaRPr lang="zh-CN" alt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C94C6A7-1B59-48C7-8453-A3D614B42D0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F430EE-BD17-419B-BE8C-E46EDA359A6B}" type="slidenum">
              <a:rPr lang="zh-CN" altLang="en-US" smtClean="0"/>
            </a:fld>
            <a:endParaRPr lang="zh-CN" alt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94C6A7-1B59-48C7-8453-A3D614B42D0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F430EE-BD17-419B-BE8C-E46EDA359A6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0524" y="402593"/>
            <a:ext cx="2232026" cy="2232026"/>
            <a:chOff x="542924" y="345443"/>
            <a:chExt cx="2232026" cy="2232026"/>
          </a:xfrm>
        </p:grpSpPr>
        <p:sp>
          <p:nvSpPr>
            <p:cNvPr id="69" name="矩形: 圆角 68"/>
            <p:cNvSpPr/>
            <p:nvPr/>
          </p:nvSpPr>
          <p:spPr>
            <a:xfrm>
              <a:off x="542924" y="890905"/>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圆角 70"/>
            <p:cNvSpPr/>
            <p:nvPr/>
          </p:nvSpPr>
          <p:spPr>
            <a:xfrm rot="5400000">
              <a:off x="-114791" y="1339043"/>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圆角 67"/>
            <p:cNvSpPr/>
            <p:nvPr/>
          </p:nvSpPr>
          <p:spPr>
            <a:xfrm>
              <a:off x="542924" y="722630"/>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圆角 69"/>
            <p:cNvSpPr/>
            <p:nvPr/>
          </p:nvSpPr>
          <p:spPr>
            <a:xfrm rot="5400000">
              <a:off x="-36529" y="1429056"/>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rot="10800000">
            <a:off x="9344024" y="4098293"/>
            <a:ext cx="2232026" cy="2232026"/>
            <a:chOff x="542924" y="345443"/>
            <a:chExt cx="2232026" cy="2232026"/>
          </a:xfrm>
        </p:grpSpPr>
        <p:sp>
          <p:nvSpPr>
            <p:cNvPr id="75" name="矩形: 圆角 74"/>
            <p:cNvSpPr/>
            <p:nvPr/>
          </p:nvSpPr>
          <p:spPr>
            <a:xfrm>
              <a:off x="542924" y="890905"/>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圆角 75"/>
            <p:cNvSpPr/>
            <p:nvPr/>
          </p:nvSpPr>
          <p:spPr>
            <a:xfrm rot="5400000">
              <a:off x="-114791" y="1339043"/>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圆角 76"/>
            <p:cNvSpPr/>
            <p:nvPr/>
          </p:nvSpPr>
          <p:spPr>
            <a:xfrm>
              <a:off x="542924" y="722630"/>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圆角 77"/>
            <p:cNvSpPr/>
            <p:nvPr/>
          </p:nvSpPr>
          <p:spPr>
            <a:xfrm rot="5400000">
              <a:off x="-36529" y="1429056"/>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1769110" y="1664335"/>
            <a:ext cx="8656320" cy="3778885"/>
            <a:chOff x="1805940" y="1664335"/>
            <a:chExt cx="8656320" cy="3778885"/>
          </a:xfrm>
        </p:grpSpPr>
        <p:sp>
          <p:nvSpPr>
            <p:cNvPr id="14" name="文本框 13"/>
            <p:cNvSpPr txBox="1"/>
            <p:nvPr/>
          </p:nvSpPr>
          <p:spPr>
            <a:xfrm>
              <a:off x="1805940" y="2505256"/>
              <a:ext cx="8656320" cy="1445260"/>
            </a:xfrm>
            <a:prstGeom prst="rect">
              <a:avLst/>
            </a:prstGeom>
            <a:noFill/>
          </p:spPr>
          <p:txBody>
            <a:bodyPr wrap="square" rtlCol="0">
              <a:spAutoFit/>
            </a:bodyPr>
            <a:lstStyle/>
            <a:p>
              <a:pPr algn="ctr"/>
              <a:endParaRPr lang="zh-CN" altLang="en-US" sz="4400" b="1"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ctr"/>
              <a:r>
                <a:rPr lang="zh-CN" altLang="en-US" sz="4400" b="1"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竞教结合项目答辩</a:t>
              </a:r>
              <a:r>
                <a:rPr lang="en-US" altLang="zh-CN" sz="4400" b="1"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4400" b="1"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京韵</a:t>
              </a:r>
              <a:endParaRPr lang="zh-CN" altLang="en-US" sz="4400" b="1"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6" name="圆角矩形 10"/>
            <p:cNvSpPr/>
            <p:nvPr/>
          </p:nvSpPr>
          <p:spPr>
            <a:xfrm>
              <a:off x="3209925" y="4985385"/>
              <a:ext cx="5995035" cy="457835"/>
            </a:xfrm>
            <a:prstGeom prst="roundRect">
              <a:avLst>
                <a:gd name="adj" fmla="val 50000"/>
              </a:avLst>
            </a:prstGeom>
            <a:solidFill>
              <a:schemeClr val="accent1"/>
            </a:solidFill>
            <a:ln w="31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汇报人：黄彦铭</a:t>
              </a:r>
              <a:r>
                <a:rPr lang="en-US" altLang="zh-CN" sz="20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2050865      </a:t>
              </a:r>
              <a:r>
                <a:rPr lang="zh-CN" altLang="en-US" sz="20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刘一飞</a:t>
              </a:r>
              <a:r>
                <a:rPr lang="en-US" altLang="zh-CN" sz="20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2051196</a:t>
              </a:r>
              <a:endParaRPr lang="en-US" altLang="zh-CN" sz="20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7" name="文本框 16"/>
            <p:cNvSpPr txBox="1"/>
            <p:nvPr/>
          </p:nvSpPr>
          <p:spPr>
            <a:xfrm>
              <a:off x="3184208" y="1664335"/>
              <a:ext cx="5823585" cy="1198880"/>
            </a:xfrm>
            <a:prstGeom prst="rect">
              <a:avLst/>
            </a:prstGeom>
            <a:noFill/>
          </p:spPr>
          <p:txBody>
            <a:bodyPr wrap="square" rtlCol="0">
              <a:spAutoFit/>
            </a:bodyPr>
            <a:lstStyle/>
            <a:p>
              <a:pPr algn="ctr"/>
              <a:r>
                <a:rPr lang="en-US" altLang="zh-CN" sz="7200" b="1" dirty="0">
                  <a:solidFill>
                    <a:schemeClr val="accent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BUSINESS</a:t>
              </a:r>
              <a:endParaRPr lang="en-US" altLang="zh-CN" sz="7200" b="1" dirty="0">
                <a:solidFill>
                  <a:schemeClr val="accent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nvGrpSpPr>
            <p:cNvPr id="18" name="组合 17"/>
            <p:cNvGrpSpPr/>
            <p:nvPr/>
          </p:nvGrpSpPr>
          <p:grpSpPr>
            <a:xfrm>
              <a:off x="3209608" y="2957195"/>
              <a:ext cx="5772785" cy="76200"/>
              <a:chOff x="4998" y="4189"/>
              <a:chExt cx="9091" cy="120"/>
            </a:xfrm>
          </p:grpSpPr>
          <p:sp>
            <p:nvSpPr>
              <p:cNvPr id="19" name="矩形 18"/>
              <p:cNvSpPr/>
              <p:nvPr/>
            </p:nvSpPr>
            <p:spPr>
              <a:xfrm flipV="1">
                <a:off x="8347" y="4189"/>
                <a:ext cx="2394" cy="1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cxnSp>
            <p:nvCxnSpPr>
              <p:cNvPr id="20" name="直接连接符 19"/>
              <p:cNvCxnSpPr/>
              <p:nvPr/>
            </p:nvCxnSpPr>
            <p:spPr>
              <a:xfrm>
                <a:off x="11221" y="4249"/>
                <a:ext cx="286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998" y="4249"/>
                <a:ext cx="286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3" name="图文框 2"/>
          <p:cNvSpPr/>
          <p:nvPr/>
        </p:nvSpPr>
        <p:spPr>
          <a:xfrm>
            <a:off x="0" y="0"/>
            <a:ext cx="12192000" cy="6858000"/>
          </a:xfrm>
          <a:prstGeom prst="frame">
            <a:avLst>
              <a:gd name="adj1" fmla="val 11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 name="组合 3"/>
          <p:cNvGrpSpPr/>
          <p:nvPr/>
        </p:nvGrpSpPr>
        <p:grpSpPr>
          <a:xfrm>
            <a:off x="2655888" y="1664335"/>
            <a:ext cx="6881495" cy="2754539"/>
            <a:chOff x="2655888" y="1664335"/>
            <a:chExt cx="6881495" cy="2754539"/>
          </a:xfrm>
        </p:grpSpPr>
        <p:sp>
          <p:nvSpPr>
            <p:cNvPr id="15" name="文本框 14"/>
            <p:cNvSpPr txBox="1"/>
            <p:nvPr/>
          </p:nvSpPr>
          <p:spPr>
            <a:xfrm>
              <a:off x="2655888" y="4004854"/>
              <a:ext cx="6881495" cy="414020"/>
            </a:xfrm>
            <a:prstGeom prst="rect">
              <a:avLst/>
            </a:prstGeom>
            <a:noFill/>
          </p:spPr>
          <p:txBody>
            <a:bodyPr wrap="square" rtlCol="0">
              <a:spAutoFit/>
            </a:bodyPr>
            <a:lstStyle>
              <a:defPPr>
                <a:defRPr lang="en-US"/>
              </a:defPPr>
              <a:lvl1pPr algn="ctr">
                <a:lnSpc>
                  <a:spcPct val="150000"/>
                </a:lnSpc>
                <a:defRPr sz="1400">
                  <a:solidFill>
                    <a:schemeClr val="tx1">
                      <a:lumMod val="65000"/>
                      <a:lumOff val="35000"/>
                    </a:schemeClr>
                  </a:solidFill>
                  <a:latin typeface="+mj-ea"/>
                  <a:ea typeface="+mj-ea"/>
                </a:defRPr>
              </a:lvl1p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一款融合京剧元素的</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新概念音游</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 name="文本框 6"/>
            <p:cNvSpPr txBox="1"/>
            <p:nvPr/>
          </p:nvSpPr>
          <p:spPr>
            <a:xfrm>
              <a:off x="3184208" y="1664335"/>
              <a:ext cx="5823585" cy="1198880"/>
            </a:xfrm>
            <a:prstGeom prst="rect">
              <a:avLst/>
            </a:prstGeom>
            <a:noFill/>
          </p:spPr>
          <p:txBody>
            <a:bodyPr wrap="square" rtlCol="0">
              <a:spAutoFit/>
            </a:bodyPr>
            <a:lstStyle/>
            <a:p>
              <a:pPr algn="ctr"/>
              <a:r>
                <a:rPr lang="en-US" altLang="zh-CN" sz="7200" b="1" dirty="0">
                  <a:solidFill>
                    <a:schemeClr val="accent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BUSINESS</a:t>
              </a:r>
              <a:endParaRPr lang="en-US" altLang="zh-CN" sz="7200" b="1" dirty="0">
                <a:solidFill>
                  <a:schemeClr val="accent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nvGrpSpPr>
            <p:cNvPr id="8" name="组合 7"/>
            <p:cNvGrpSpPr/>
            <p:nvPr/>
          </p:nvGrpSpPr>
          <p:grpSpPr>
            <a:xfrm>
              <a:off x="3209608" y="2957195"/>
              <a:ext cx="5772785" cy="76200"/>
              <a:chOff x="4998" y="4189"/>
              <a:chExt cx="9091" cy="120"/>
            </a:xfrm>
          </p:grpSpPr>
          <p:sp>
            <p:nvSpPr>
              <p:cNvPr id="9" name="矩形 8"/>
              <p:cNvSpPr/>
              <p:nvPr/>
            </p:nvSpPr>
            <p:spPr>
              <a:xfrm flipV="1">
                <a:off x="8347" y="4189"/>
                <a:ext cx="2394" cy="1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cxnSp>
            <p:nvCxnSpPr>
              <p:cNvPr id="10" name="直接连接符 9"/>
              <p:cNvCxnSpPr/>
              <p:nvPr/>
            </p:nvCxnSpPr>
            <p:spPr>
              <a:xfrm>
                <a:off x="11221" y="4249"/>
                <a:ext cx="286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998" y="4249"/>
                <a:ext cx="286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文框 2"/>
          <p:cNvSpPr/>
          <p:nvPr/>
        </p:nvSpPr>
        <p:spPr>
          <a:xfrm>
            <a:off x="0" y="0"/>
            <a:ext cx="12192000" cy="6858000"/>
          </a:xfrm>
          <a:prstGeom prst="frame">
            <a:avLst>
              <a:gd name="adj1" fmla="val 11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矩形 3"/>
          <p:cNvSpPr/>
          <p:nvPr/>
        </p:nvSpPr>
        <p:spPr>
          <a:xfrm>
            <a:off x="0" y="323850"/>
            <a:ext cx="200025" cy="571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55905" y="347990"/>
            <a:ext cx="5161280" cy="521970"/>
          </a:xfrm>
          <a:prstGeom prst="rect">
            <a:avLst/>
          </a:prstGeom>
          <a:noFill/>
        </p:spPr>
        <p:txBody>
          <a:bodyPr wrap="none" rtlCol="0">
            <a:spAutoFit/>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界面图：模式一</a:t>
            </a:r>
            <a:r>
              <a:rPr lang="en-US" altLang="zh-CN"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a:t>
            </a:r>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射击类</a:t>
            </a:r>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音游</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endParaRPr>
          </a:p>
        </p:txBody>
      </p:sp>
      <p:grpSp>
        <p:nvGrpSpPr>
          <p:cNvPr id="22" name="组合 21"/>
          <p:cNvGrpSpPr/>
          <p:nvPr/>
        </p:nvGrpSpPr>
        <p:grpSpPr>
          <a:xfrm rot="10800000">
            <a:off x="11127416" y="5800723"/>
            <a:ext cx="800101" cy="800101"/>
            <a:chOff x="542924" y="345443"/>
            <a:chExt cx="2232026" cy="2232026"/>
          </a:xfrm>
        </p:grpSpPr>
        <p:sp>
          <p:nvSpPr>
            <p:cNvPr id="30" name="矩形: 圆角 29"/>
            <p:cNvSpPr/>
            <p:nvPr/>
          </p:nvSpPr>
          <p:spPr>
            <a:xfrm>
              <a:off x="542924" y="890905"/>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1" name="矩形: 圆角 30"/>
            <p:cNvSpPr/>
            <p:nvPr/>
          </p:nvSpPr>
          <p:spPr>
            <a:xfrm rot="5400000">
              <a:off x="-114791" y="1339043"/>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2" name="矩形: 圆角 31"/>
            <p:cNvSpPr/>
            <p:nvPr/>
          </p:nvSpPr>
          <p:spPr>
            <a:xfrm>
              <a:off x="542924" y="722630"/>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3" name="矩形: 圆角 32"/>
            <p:cNvSpPr/>
            <p:nvPr/>
          </p:nvSpPr>
          <p:spPr>
            <a:xfrm rot="5400000">
              <a:off x="-36529" y="1429056"/>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pic>
        <p:nvPicPr>
          <p:cNvPr id="7" name="图片 6"/>
          <p:cNvPicPr>
            <a:picLocks noChangeAspect="1"/>
          </p:cNvPicPr>
          <p:nvPr/>
        </p:nvPicPr>
        <p:blipFill>
          <a:blip r:embed="rId1"/>
          <a:srcRect l="6563" t="8894" r="5458" b="10993"/>
          <a:stretch>
            <a:fillRect/>
          </a:stretch>
        </p:blipFill>
        <p:spPr>
          <a:xfrm>
            <a:off x="650240" y="1029335"/>
            <a:ext cx="4925060" cy="2677795"/>
          </a:xfrm>
          <a:prstGeom prst="rect">
            <a:avLst/>
          </a:prstGeom>
        </p:spPr>
      </p:pic>
      <p:pic>
        <p:nvPicPr>
          <p:cNvPr id="2" name="图片 1"/>
          <p:cNvPicPr>
            <a:picLocks noChangeAspect="1"/>
          </p:cNvPicPr>
          <p:nvPr/>
        </p:nvPicPr>
        <p:blipFill>
          <a:blip r:embed="rId2"/>
          <a:stretch>
            <a:fillRect/>
          </a:stretch>
        </p:blipFill>
        <p:spPr>
          <a:xfrm>
            <a:off x="6577330" y="1037590"/>
            <a:ext cx="5006340" cy="2669540"/>
          </a:xfrm>
          <a:prstGeom prst="rect">
            <a:avLst/>
          </a:prstGeom>
        </p:spPr>
      </p:pic>
      <p:pic>
        <p:nvPicPr>
          <p:cNvPr id="5" name="图片 4"/>
          <p:cNvPicPr>
            <a:picLocks noChangeAspect="1"/>
          </p:cNvPicPr>
          <p:nvPr/>
        </p:nvPicPr>
        <p:blipFill>
          <a:blip r:embed="rId3"/>
          <a:stretch>
            <a:fillRect/>
          </a:stretch>
        </p:blipFill>
        <p:spPr>
          <a:xfrm>
            <a:off x="3281680" y="3866515"/>
            <a:ext cx="5274310" cy="2870200"/>
          </a:xfrm>
          <a:prstGeom prst="rect">
            <a:avLst/>
          </a:prstGeom>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文框 2"/>
          <p:cNvSpPr/>
          <p:nvPr/>
        </p:nvSpPr>
        <p:spPr>
          <a:xfrm>
            <a:off x="0" y="0"/>
            <a:ext cx="12192000" cy="6858000"/>
          </a:xfrm>
          <a:prstGeom prst="frame">
            <a:avLst>
              <a:gd name="adj1" fmla="val 11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矩形 3"/>
          <p:cNvSpPr/>
          <p:nvPr/>
        </p:nvSpPr>
        <p:spPr>
          <a:xfrm>
            <a:off x="0" y="323850"/>
            <a:ext cx="200025" cy="571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55905" y="347990"/>
            <a:ext cx="5161280" cy="521970"/>
          </a:xfrm>
          <a:prstGeom prst="rect">
            <a:avLst/>
          </a:prstGeom>
          <a:noFill/>
        </p:spPr>
        <p:txBody>
          <a:bodyPr wrap="none" rtlCol="0">
            <a:spAutoFit/>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界面图：模式二</a:t>
            </a:r>
            <a:r>
              <a:rPr lang="en-US" altLang="zh-CN"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a:t>
            </a:r>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跑酷类音游</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endParaRPr>
          </a:p>
        </p:txBody>
      </p:sp>
      <p:grpSp>
        <p:nvGrpSpPr>
          <p:cNvPr id="22" name="组合 21"/>
          <p:cNvGrpSpPr/>
          <p:nvPr/>
        </p:nvGrpSpPr>
        <p:grpSpPr>
          <a:xfrm rot="10800000">
            <a:off x="11127416" y="5800723"/>
            <a:ext cx="800101" cy="800101"/>
            <a:chOff x="542924" y="345443"/>
            <a:chExt cx="2232026" cy="2232026"/>
          </a:xfrm>
        </p:grpSpPr>
        <p:sp>
          <p:nvSpPr>
            <p:cNvPr id="30" name="矩形: 圆角 29"/>
            <p:cNvSpPr/>
            <p:nvPr/>
          </p:nvSpPr>
          <p:spPr>
            <a:xfrm>
              <a:off x="542924" y="890905"/>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1" name="矩形: 圆角 30"/>
            <p:cNvSpPr/>
            <p:nvPr/>
          </p:nvSpPr>
          <p:spPr>
            <a:xfrm rot="5400000">
              <a:off x="-114791" y="1339043"/>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2" name="矩形: 圆角 31"/>
            <p:cNvSpPr/>
            <p:nvPr/>
          </p:nvSpPr>
          <p:spPr>
            <a:xfrm>
              <a:off x="542924" y="722630"/>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3" name="矩形: 圆角 32"/>
            <p:cNvSpPr/>
            <p:nvPr/>
          </p:nvSpPr>
          <p:spPr>
            <a:xfrm rot="5400000">
              <a:off x="-36529" y="1429056"/>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pic>
        <p:nvPicPr>
          <p:cNvPr id="7" name="图片 6"/>
          <p:cNvPicPr>
            <a:picLocks noChangeAspect="1"/>
          </p:cNvPicPr>
          <p:nvPr/>
        </p:nvPicPr>
        <p:blipFill>
          <a:blip r:embed="rId1"/>
          <a:stretch>
            <a:fillRect/>
          </a:stretch>
        </p:blipFill>
        <p:spPr>
          <a:xfrm>
            <a:off x="3159125" y="2263140"/>
            <a:ext cx="5036820" cy="2743200"/>
          </a:xfrm>
          <a:prstGeom prst="rect">
            <a:avLst/>
          </a:prstGeom>
        </p:spPr>
      </p:pic>
      <p:pic>
        <p:nvPicPr>
          <p:cNvPr id="5" name="图片 4" descr="capture_20220610215553750"/>
          <p:cNvPicPr>
            <a:picLocks noChangeAspect="1"/>
          </p:cNvPicPr>
          <p:nvPr/>
        </p:nvPicPr>
        <p:blipFill>
          <a:blip r:embed="rId2"/>
          <a:srcRect l="16809" t="25537" r="16710" b="20491"/>
          <a:stretch>
            <a:fillRect/>
          </a:stretch>
        </p:blipFill>
        <p:spPr>
          <a:xfrm>
            <a:off x="200025" y="895350"/>
            <a:ext cx="4765040" cy="2579370"/>
          </a:xfrm>
          <a:prstGeom prst="rect">
            <a:avLst/>
          </a:prstGeom>
        </p:spPr>
      </p:pic>
      <p:pic>
        <p:nvPicPr>
          <p:cNvPr id="6" name="图片 5"/>
          <p:cNvPicPr>
            <a:picLocks noChangeAspect="1"/>
          </p:cNvPicPr>
          <p:nvPr/>
        </p:nvPicPr>
        <p:blipFill>
          <a:blip r:embed="rId3"/>
          <a:srcRect l="6523" t="6222" r="5450" b="6593"/>
          <a:stretch>
            <a:fillRect/>
          </a:stretch>
        </p:blipFill>
        <p:spPr>
          <a:xfrm>
            <a:off x="7174865" y="988060"/>
            <a:ext cx="4752340" cy="2559050"/>
          </a:xfrm>
          <a:prstGeom prst="rect">
            <a:avLst/>
          </a:prstGeom>
        </p:spPr>
      </p:pic>
      <p:pic>
        <p:nvPicPr>
          <p:cNvPr id="8" name="图片 7"/>
          <p:cNvPicPr>
            <a:picLocks noChangeAspect="1"/>
          </p:cNvPicPr>
          <p:nvPr/>
        </p:nvPicPr>
        <p:blipFill>
          <a:blip r:embed="rId4"/>
          <a:srcRect l="4396" t="6711" r="7232"/>
          <a:stretch>
            <a:fillRect/>
          </a:stretch>
        </p:blipFill>
        <p:spPr>
          <a:xfrm>
            <a:off x="125095" y="4020820"/>
            <a:ext cx="4914900" cy="2675255"/>
          </a:xfrm>
          <a:prstGeom prst="rect">
            <a:avLst/>
          </a:prstGeom>
        </p:spPr>
      </p:pic>
      <p:pic>
        <p:nvPicPr>
          <p:cNvPr id="2" name="图片 3"/>
          <p:cNvPicPr>
            <a:picLocks noChangeAspect="1"/>
          </p:cNvPicPr>
          <p:nvPr/>
        </p:nvPicPr>
        <p:blipFill>
          <a:blip r:embed="rId5"/>
          <a:stretch>
            <a:fillRect/>
          </a:stretch>
        </p:blipFill>
        <p:spPr>
          <a:xfrm>
            <a:off x="7232650" y="4097020"/>
            <a:ext cx="4800600" cy="2599055"/>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0524" y="402593"/>
            <a:ext cx="2232026" cy="2232026"/>
            <a:chOff x="542924" y="345443"/>
            <a:chExt cx="2232026" cy="2232026"/>
          </a:xfrm>
        </p:grpSpPr>
        <p:sp>
          <p:nvSpPr>
            <p:cNvPr id="69" name="矩形: 圆角 68"/>
            <p:cNvSpPr/>
            <p:nvPr/>
          </p:nvSpPr>
          <p:spPr>
            <a:xfrm>
              <a:off x="542924" y="890905"/>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圆角 70"/>
            <p:cNvSpPr/>
            <p:nvPr/>
          </p:nvSpPr>
          <p:spPr>
            <a:xfrm rot="5400000">
              <a:off x="-114791" y="1339043"/>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圆角 67"/>
            <p:cNvSpPr/>
            <p:nvPr/>
          </p:nvSpPr>
          <p:spPr>
            <a:xfrm>
              <a:off x="542924" y="722630"/>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圆角 69"/>
            <p:cNvSpPr/>
            <p:nvPr/>
          </p:nvSpPr>
          <p:spPr>
            <a:xfrm rot="5400000">
              <a:off x="-36529" y="1429056"/>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rot="10800000">
            <a:off x="9344024" y="4098293"/>
            <a:ext cx="2232026" cy="2232026"/>
            <a:chOff x="542924" y="345443"/>
            <a:chExt cx="2232026" cy="2232026"/>
          </a:xfrm>
        </p:grpSpPr>
        <p:sp>
          <p:nvSpPr>
            <p:cNvPr id="75" name="矩形: 圆角 74"/>
            <p:cNvSpPr/>
            <p:nvPr/>
          </p:nvSpPr>
          <p:spPr>
            <a:xfrm>
              <a:off x="542924" y="890905"/>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圆角 75"/>
            <p:cNvSpPr/>
            <p:nvPr/>
          </p:nvSpPr>
          <p:spPr>
            <a:xfrm rot="5400000">
              <a:off x="-114791" y="1339043"/>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圆角 76"/>
            <p:cNvSpPr/>
            <p:nvPr/>
          </p:nvSpPr>
          <p:spPr>
            <a:xfrm>
              <a:off x="542924" y="722630"/>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圆角 77"/>
            <p:cNvSpPr/>
            <p:nvPr/>
          </p:nvSpPr>
          <p:spPr>
            <a:xfrm rot="5400000">
              <a:off x="-36529" y="1429056"/>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图文框 2"/>
          <p:cNvSpPr/>
          <p:nvPr/>
        </p:nvSpPr>
        <p:spPr>
          <a:xfrm>
            <a:off x="0" y="0"/>
            <a:ext cx="12192000" cy="6858000"/>
          </a:xfrm>
          <a:prstGeom prst="frame">
            <a:avLst>
              <a:gd name="adj1" fmla="val 11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3" name="组合 22"/>
          <p:cNvGrpSpPr/>
          <p:nvPr/>
        </p:nvGrpSpPr>
        <p:grpSpPr>
          <a:xfrm>
            <a:off x="4067692" y="1468349"/>
            <a:ext cx="4056617" cy="2935691"/>
            <a:chOff x="4074615" y="1411199"/>
            <a:chExt cx="4056617" cy="2935691"/>
          </a:xfrm>
        </p:grpSpPr>
        <p:sp>
          <p:nvSpPr>
            <p:cNvPr id="24" name="文本框 23"/>
            <p:cNvSpPr txBox="1"/>
            <p:nvPr/>
          </p:nvSpPr>
          <p:spPr>
            <a:xfrm>
              <a:off x="4487485" y="3390807"/>
              <a:ext cx="3230880" cy="706755"/>
            </a:xfrm>
            <a:prstGeom prst="rect">
              <a:avLst/>
            </a:prstGeom>
            <a:noFill/>
          </p:spPr>
          <p:txBody>
            <a:bodyPr wrap="none" rtlCol="0">
              <a:spAutoFit/>
            </a:bodyPr>
            <a:lstStyle/>
            <a:p>
              <a:pPr algn="ctr"/>
              <a:r>
                <a:rPr lang="zh-CN" altLang="en-US" sz="40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相关技术</a:t>
              </a:r>
              <a:r>
                <a:rPr lang="zh-CN" altLang="en-US" sz="40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分析</a:t>
              </a:r>
              <a:endParaRPr lang="zh-CN" altLang="en-US" sz="40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endParaRPr>
            </a:p>
          </p:txBody>
        </p:sp>
        <p:sp>
          <p:nvSpPr>
            <p:cNvPr id="26" name="矩形 25"/>
            <p:cNvSpPr/>
            <p:nvPr/>
          </p:nvSpPr>
          <p:spPr>
            <a:xfrm>
              <a:off x="5135184" y="1411199"/>
              <a:ext cx="1935480" cy="2214880"/>
            </a:xfrm>
            <a:prstGeom prst="rect">
              <a:avLst/>
            </a:prstGeom>
            <a:effectLst>
              <a:outerShdw blurRad="50800" dist="38100" dir="2700000" algn="tl" rotWithShape="0">
                <a:prstClr val="black">
                  <a:alpha val="20000"/>
                </a:prstClr>
              </a:outerShdw>
            </a:effectLst>
          </p:spPr>
          <p:txBody>
            <a:bodyPr wrap="none">
              <a:spAutoFit/>
            </a:bodyPr>
            <a:lstStyle/>
            <a:p>
              <a:pPr algn="ctr"/>
              <a:r>
                <a:rPr lang="en-US" altLang="zh-CN" sz="13800" dirty="0">
                  <a:solidFill>
                    <a:schemeClr val="accent1"/>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03</a:t>
              </a:r>
              <a:endParaRPr lang="zh-CN" altLang="en-US" sz="7200" dirty="0">
                <a:solidFill>
                  <a:schemeClr val="accent1"/>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endParaRPr>
            </a:p>
          </p:txBody>
        </p:sp>
        <p:grpSp>
          <p:nvGrpSpPr>
            <p:cNvPr id="27" name="组合 26"/>
            <p:cNvGrpSpPr/>
            <p:nvPr/>
          </p:nvGrpSpPr>
          <p:grpSpPr>
            <a:xfrm>
              <a:off x="4074615" y="4226070"/>
              <a:ext cx="4056617" cy="120820"/>
              <a:chOff x="4062244" y="4196941"/>
              <a:chExt cx="4056617" cy="120820"/>
            </a:xfrm>
          </p:grpSpPr>
          <p:cxnSp>
            <p:nvCxnSpPr>
              <p:cNvPr id="28" name="直接连接符 27"/>
              <p:cNvCxnSpPr/>
              <p:nvPr/>
            </p:nvCxnSpPr>
            <p:spPr>
              <a:xfrm>
                <a:off x="4062244" y="4257351"/>
                <a:ext cx="4056617"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sp>
            <p:nvSpPr>
              <p:cNvPr id="29" name="矩形: 圆角 28"/>
              <p:cNvSpPr/>
              <p:nvPr/>
            </p:nvSpPr>
            <p:spPr>
              <a:xfrm flipV="1">
                <a:off x="5751226" y="4196941"/>
                <a:ext cx="678652" cy="12082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gr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文框 2"/>
          <p:cNvSpPr/>
          <p:nvPr/>
        </p:nvSpPr>
        <p:spPr>
          <a:xfrm>
            <a:off x="0" y="0"/>
            <a:ext cx="12192000" cy="6858000"/>
          </a:xfrm>
          <a:prstGeom prst="frame">
            <a:avLst>
              <a:gd name="adj1" fmla="val 11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矩形 3"/>
          <p:cNvSpPr/>
          <p:nvPr/>
        </p:nvSpPr>
        <p:spPr>
          <a:xfrm>
            <a:off x="0" y="323850"/>
            <a:ext cx="200025" cy="571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55905" y="347990"/>
            <a:ext cx="2316480" cy="521970"/>
          </a:xfrm>
          <a:prstGeom prst="rect">
            <a:avLst/>
          </a:prstGeom>
          <a:noFill/>
        </p:spPr>
        <p:txBody>
          <a:bodyPr wrap="none" rtlCol="0">
            <a:spAutoFit/>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技术解决方案</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endParaRPr>
          </a:p>
        </p:txBody>
      </p:sp>
      <p:grpSp>
        <p:nvGrpSpPr>
          <p:cNvPr id="22" name="组合 21"/>
          <p:cNvGrpSpPr/>
          <p:nvPr/>
        </p:nvGrpSpPr>
        <p:grpSpPr>
          <a:xfrm rot="10800000">
            <a:off x="11127416" y="5800723"/>
            <a:ext cx="800101" cy="800101"/>
            <a:chOff x="542924" y="345443"/>
            <a:chExt cx="2232026" cy="2232026"/>
          </a:xfrm>
        </p:grpSpPr>
        <p:sp>
          <p:nvSpPr>
            <p:cNvPr id="30" name="矩形: 圆角 29"/>
            <p:cNvSpPr/>
            <p:nvPr/>
          </p:nvSpPr>
          <p:spPr>
            <a:xfrm>
              <a:off x="542924" y="890905"/>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1" name="矩形: 圆角 30"/>
            <p:cNvSpPr/>
            <p:nvPr/>
          </p:nvSpPr>
          <p:spPr>
            <a:xfrm rot="5400000">
              <a:off x="-114791" y="1339043"/>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2" name="矩形: 圆角 31"/>
            <p:cNvSpPr/>
            <p:nvPr/>
          </p:nvSpPr>
          <p:spPr>
            <a:xfrm>
              <a:off x="542924" y="722630"/>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3" name="矩形: 圆角 32"/>
            <p:cNvSpPr/>
            <p:nvPr/>
          </p:nvSpPr>
          <p:spPr>
            <a:xfrm rot="5400000">
              <a:off x="-36529" y="1429056"/>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sp>
        <p:nvSpPr>
          <p:cNvPr id="2" name="文本框 1"/>
          <p:cNvSpPr txBox="1"/>
          <p:nvPr/>
        </p:nvSpPr>
        <p:spPr>
          <a:xfrm>
            <a:off x="1360170" y="961390"/>
            <a:ext cx="8358505" cy="922020"/>
          </a:xfrm>
          <a:prstGeom prst="rect">
            <a:avLst/>
          </a:prstGeom>
          <a:noFill/>
        </p:spPr>
        <p:txBody>
          <a:bodyPr wrap="square" rtlCol="0">
            <a:spAutoFit/>
          </a:bodyPr>
          <a:p>
            <a:r>
              <a:rPr lang="zh-CN" altLang="en-US"/>
              <a:t>采用</a:t>
            </a:r>
            <a:r>
              <a:rPr lang="en-US" altLang="zh-CN"/>
              <a:t>Unity3D</a:t>
            </a:r>
            <a:r>
              <a:rPr lang="zh-CN" altLang="en-US"/>
              <a:t>引擎，使用</a:t>
            </a:r>
            <a:r>
              <a:rPr lang="en-US" altLang="zh-CN"/>
              <a:t>C#</a:t>
            </a:r>
            <a:r>
              <a:rPr lang="zh-CN" altLang="en-US"/>
              <a:t>语言进行</a:t>
            </a:r>
            <a:r>
              <a:rPr lang="zh-CN" altLang="en-US"/>
              <a:t>开发。</a:t>
            </a:r>
            <a:endParaRPr lang="zh-CN" altLang="en-US"/>
          </a:p>
          <a:p>
            <a:endParaRPr lang="zh-CN" altLang="en-US"/>
          </a:p>
          <a:p>
            <a:endParaRPr lang="zh-CN" altLang="en-US"/>
          </a:p>
        </p:txBody>
      </p:sp>
      <p:pic>
        <p:nvPicPr>
          <p:cNvPr id="10" name="图片 9"/>
          <p:cNvPicPr>
            <a:picLocks noChangeAspect="1"/>
          </p:cNvPicPr>
          <p:nvPr/>
        </p:nvPicPr>
        <p:blipFill>
          <a:blip r:embed="rId1"/>
          <a:stretch>
            <a:fillRect/>
          </a:stretch>
        </p:blipFill>
        <p:spPr>
          <a:xfrm>
            <a:off x="1417955" y="1416685"/>
            <a:ext cx="8242300" cy="5137150"/>
          </a:xfrm>
          <a:prstGeom prst="rect">
            <a:avLst/>
          </a:prstGeom>
        </p:spPr>
      </p:pic>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文框 2"/>
          <p:cNvSpPr/>
          <p:nvPr/>
        </p:nvSpPr>
        <p:spPr>
          <a:xfrm>
            <a:off x="0" y="0"/>
            <a:ext cx="12192000" cy="6858000"/>
          </a:xfrm>
          <a:prstGeom prst="frame">
            <a:avLst>
              <a:gd name="adj1" fmla="val 11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矩形 3"/>
          <p:cNvSpPr/>
          <p:nvPr/>
        </p:nvSpPr>
        <p:spPr>
          <a:xfrm>
            <a:off x="0" y="323850"/>
            <a:ext cx="200025" cy="571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55905" y="347990"/>
            <a:ext cx="2316480" cy="521970"/>
          </a:xfrm>
          <a:prstGeom prst="rect">
            <a:avLst/>
          </a:prstGeom>
          <a:noFill/>
        </p:spPr>
        <p:txBody>
          <a:bodyPr wrap="none" rtlCol="0">
            <a:spAutoFit/>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技术解决</a:t>
            </a:r>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方案</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endParaRPr>
          </a:p>
        </p:txBody>
      </p:sp>
      <p:grpSp>
        <p:nvGrpSpPr>
          <p:cNvPr id="22" name="组合 21"/>
          <p:cNvGrpSpPr/>
          <p:nvPr/>
        </p:nvGrpSpPr>
        <p:grpSpPr>
          <a:xfrm rot="10800000">
            <a:off x="11127416" y="5800723"/>
            <a:ext cx="800101" cy="800101"/>
            <a:chOff x="542924" y="345443"/>
            <a:chExt cx="2232026" cy="2232026"/>
          </a:xfrm>
        </p:grpSpPr>
        <p:sp>
          <p:nvSpPr>
            <p:cNvPr id="30" name="矩形: 圆角 29"/>
            <p:cNvSpPr/>
            <p:nvPr/>
          </p:nvSpPr>
          <p:spPr>
            <a:xfrm>
              <a:off x="542924" y="890905"/>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1" name="矩形: 圆角 30"/>
            <p:cNvSpPr/>
            <p:nvPr/>
          </p:nvSpPr>
          <p:spPr>
            <a:xfrm rot="5400000">
              <a:off x="-114791" y="1339043"/>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2" name="矩形: 圆角 31"/>
            <p:cNvSpPr/>
            <p:nvPr/>
          </p:nvSpPr>
          <p:spPr>
            <a:xfrm>
              <a:off x="542924" y="722630"/>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3" name="矩形: 圆角 32"/>
            <p:cNvSpPr/>
            <p:nvPr/>
          </p:nvSpPr>
          <p:spPr>
            <a:xfrm rot="5400000">
              <a:off x="-36529" y="1429056"/>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sp>
        <p:nvSpPr>
          <p:cNvPr id="7" name="文本框 6"/>
          <p:cNvSpPr txBox="1"/>
          <p:nvPr/>
        </p:nvSpPr>
        <p:spPr>
          <a:xfrm>
            <a:off x="3016885" y="1174115"/>
            <a:ext cx="5834380" cy="1476375"/>
          </a:xfrm>
          <a:prstGeom prst="rect">
            <a:avLst/>
          </a:prstGeom>
          <a:noFill/>
        </p:spPr>
        <p:txBody>
          <a:bodyPr wrap="square" rtlCol="0">
            <a:spAutoFit/>
          </a:bodyPr>
          <a:p>
            <a:r>
              <a:rPr lang="zh-CN" altLang="en-US">
                <a:sym typeface="+mn-ea"/>
              </a:rPr>
              <a:t>为实体挂载脚本，实现实体的动态行为。</a:t>
            </a:r>
            <a:endParaRPr lang="zh-CN" altLang="en-US"/>
          </a:p>
          <a:p>
            <a:endParaRPr lang="zh-CN" altLang="en-US"/>
          </a:p>
          <a:p>
            <a:r>
              <a:rPr lang="zh-CN" altLang="en-US">
                <a:sym typeface="+mn-ea"/>
              </a:rPr>
              <a:t>将某些脚本作为控制器，实现各实体之间的协调。</a:t>
            </a:r>
            <a:endParaRPr lang="zh-CN" altLang="en-US"/>
          </a:p>
          <a:p>
            <a:endParaRPr lang="zh-CN" altLang="en-US"/>
          </a:p>
          <a:p>
            <a:r>
              <a:rPr lang="zh-CN" altLang="en-US">
                <a:sym typeface="+mn-ea"/>
              </a:rPr>
              <a:t>每个脚本分配一个职责，使程序架构更加清晰。</a:t>
            </a:r>
            <a:endParaRPr lang="zh-CN" altLang="en-US"/>
          </a:p>
        </p:txBody>
      </p:sp>
      <p:pic>
        <p:nvPicPr>
          <p:cNvPr id="5" name="图片 4"/>
          <p:cNvPicPr>
            <a:picLocks noChangeAspect="1"/>
          </p:cNvPicPr>
          <p:nvPr/>
        </p:nvPicPr>
        <p:blipFill>
          <a:blip r:embed="rId1"/>
          <a:stretch>
            <a:fillRect/>
          </a:stretch>
        </p:blipFill>
        <p:spPr>
          <a:xfrm>
            <a:off x="2017395" y="3117215"/>
            <a:ext cx="7391400" cy="2889250"/>
          </a:xfrm>
          <a:prstGeom prst="rect">
            <a:avLst/>
          </a:prstGeom>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文框 2"/>
          <p:cNvSpPr/>
          <p:nvPr/>
        </p:nvSpPr>
        <p:spPr>
          <a:xfrm>
            <a:off x="0" y="0"/>
            <a:ext cx="12192000" cy="6858000"/>
          </a:xfrm>
          <a:prstGeom prst="frame">
            <a:avLst>
              <a:gd name="adj1" fmla="val 11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矩形 3"/>
          <p:cNvSpPr/>
          <p:nvPr/>
        </p:nvSpPr>
        <p:spPr>
          <a:xfrm>
            <a:off x="0" y="323850"/>
            <a:ext cx="200025" cy="571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55905" y="347990"/>
            <a:ext cx="2316480" cy="521970"/>
          </a:xfrm>
          <a:prstGeom prst="rect">
            <a:avLst/>
          </a:prstGeom>
          <a:noFill/>
        </p:spPr>
        <p:txBody>
          <a:bodyPr wrap="none" rtlCol="0">
            <a:spAutoFit/>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技术解决</a:t>
            </a:r>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方案</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endParaRPr>
          </a:p>
        </p:txBody>
      </p:sp>
      <p:grpSp>
        <p:nvGrpSpPr>
          <p:cNvPr id="22" name="组合 21"/>
          <p:cNvGrpSpPr/>
          <p:nvPr/>
        </p:nvGrpSpPr>
        <p:grpSpPr>
          <a:xfrm rot="10800000">
            <a:off x="11127416" y="5800723"/>
            <a:ext cx="800101" cy="800101"/>
            <a:chOff x="542924" y="345443"/>
            <a:chExt cx="2232026" cy="2232026"/>
          </a:xfrm>
        </p:grpSpPr>
        <p:sp>
          <p:nvSpPr>
            <p:cNvPr id="30" name="矩形: 圆角 29"/>
            <p:cNvSpPr/>
            <p:nvPr/>
          </p:nvSpPr>
          <p:spPr>
            <a:xfrm>
              <a:off x="542924" y="890905"/>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1" name="矩形: 圆角 30"/>
            <p:cNvSpPr/>
            <p:nvPr/>
          </p:nvSpPr>
          <p:spPr>
            <a:xfrm rot="5400000">
              <a:off x="-114791" y="1339043"/>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2" name="矩形: 圆角 31"/>
            <p:cNvSpPr/>
            <p:nvPr/>
          </p:nvSpPr>
          <p:spPr>
            <a:xfrm>
              <a:off x="542924" y="722630"/>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3" name="矩形: 圆角 32"/>
            <p:cNvSpPr/>
            <p:nvPr/>
          </p:nvSpPr>
          <p:spPr>
            <a:xfrm rot="5400000">
              <a:off x="-36529" y="1429056"/>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sp>
        <p:nvSpPr>
          <p:cNvPr id="7" name="文本框 6"/>
          <p:cNvSpPr txBox="1"/>
          <p:nvPr/>
        </p:nvSpPr>
        <p:spPr>
          <a:xfrm>
            <a:off x="801370" y="1594485"/>
            <a:ext cx="5834380" cy="922020"/>
          </a:xfrm>
          <a:prstGeom prst="rect">
            <a:avLst/>
          </a:prstGeom>
          <a:noFill/>
        </p:spPr>
        <p:txBody>
          <a:bodyPr wrap="square" rtlCol="0">
            <a:spAutoFit/>
          </a:bodyPr>
          <a:p>
            <a:r>
              <a:rPr lang="en-US" altLang="zh-CN"/>
              <a:t>       </a:t>
            </a:r>
            <a:r>
              <a:rPr lang="zh-CN" altLang="en-US"/>
              <a:t>将不同的游戏模块划分为不同的游戏场景，每个场景之间的交互仅仅是场景跳转和个别参数的传递。每个模块能够独立高效地进行开发。</a:t>
            </a:r>
            <a:endParaRPr lang="en-US" altLang="zh-CN"/>
          </a:p>
        </p:txBody>
      </p:sp>
      <p:pic>
        <p:nvPicPr>
          <p:cNvPr id="6" name="图片 5"/>
          <p:cNvPicPr>
            <a:picLocks noChangeAspect="1"/>
          </p:cNvPicPr>
          <p:nvPr/>
        </p:nvPicPr>
        <p:blipFill>
          <a:blip r:embed="rId1"/>
          <a:stretch>
            <a:fillRect/>
          </a:stretch>
        </p:blipFill>
        <p:spPr>
          <a:xfrm>
            <a:off x="7397115" y="1222375"/>
            <a:ext cx="3136900" cy="4724400"/>
          </a:xfrm>
          <a:prstGeom prst="rect">
            <a:avLst/>
          </a:prstGeom>
        </p:spPr>
      </p:pic>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文框 2"/>
          <p:cNvSpPr/>
          <p:nvPr/>
        </p:nvSpPr>
        <p:spPr>
          <a:xfrm>
            <a:off x="0" y="0"/>
            <a:ext cx="12192000" cy="6858000"/>
          </a:xfrm>
          <a:prstGeom prst="frame">
            <a:avLst>
              <a:gd name="adj1" fmla="val 11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矩形 3"/>
          <p:cNvSpPr/>
          <p:nvPr/>
        </p:nvSpPr>
        <p:spPr>
          <a:xfrm>
            <a:off x="0" y="323850"/>
            <a:ext cx="200025" cy="571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55905" y="347990"/>
            <a:ext cx="2316480" cy="521970"/>
          </a:xfrm>
          <a:prstGeom prst="rect">
            <a:avLst/>
          </a:prstGeom>
          <a:noFill/>
        </p:spPr>
        <p:txBody>
          <a:bodyPr wrap="none" rtlCol="0">
            <a:spAutoFit/>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技术解决</a:t>
            </a:r>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方案</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endParaRPr>
          </a:p>
        </p:txBody>
      </p:sp>
      <p:grpSp>
        <p:nvGrpSpPr>
          <p:cNvPr id="22" name="组合 21"/>
          <p:cNvGrpSpPr/>
          <p:nvPr/>
        </p:nvGrpSpPr>
        <p:grpSpPr>
          <a:xfrm rot="10800000">
            <a:off x="11127416" y="5800723"/>
            <a:ext cx="800101" cy="800101"/>
            <a:chOff x="542924" y="345443"/>
            <a:chExt cx="2232026" cy="2232026"/>
          </a:xfrm>
        </p:grpSpPr>
        <p:sp>
          <p:nvSpPr>
            <p:cNvPr id="30" name="矩形: 圆角 29"/>
            <p:cNvSpPr/>
            <p:nvPr/>
          </p:nvSpPr>
          <p:spPr>
            <a:xfrm>
              <a:off x="542924" y="890905"/>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1" name="矩形: 圆角 30"/>
            <p:cNvSpPr/>
            <p:nvPr/>
          </p:nvSpPr>
          <p:spPr>
            <a:xfrm rot="5400000">
              <a:off x="-114791" y="1339043"/>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2" name="矩形: 圆角 31"/>
            <p:cNvSpPr/>
            <p:nvPr/>
          </p:nvSpPr>
          <p:spPr>
            <a:xfrm>
              <a:off x="542924" y="722630"/>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3" name="矩形: 圆角 32"/>
            <p:cNvSpPr/>
            <p:nvPr/>
          </p:nvSpPr>
          <p:spPr>
            <a:xfrm rot="5400000">
              <a:off x="-36529" y="1429056"/>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pic>
        <p:nvPicPr>
          <p:cNvPr id="2" name="图片 1"/>
          <p:cNvPicPr>
            <a:picLocks noChangeAspect="1"/>
          </p:cNvPicPr>
          <p:nvPr/>
        </p:nvPicPr>
        <p:blipFill>
          <a:blip r:embed="rId1"/>
          <a:stretch>
            <a:fillRect/>
          </a:stretch>
        </p:blipFill>
        <p:spPr>
          <a:xfrm>
            <a:off x="1710690" y="2427605"/>
            <a:ext cx="6235065" cy="2585720"/>
          </a:xfrm>
          <a:prstGeom prst="rect">
            <a:avLst/>
          </a:prstGeom>
        </p:spPr>
      </p:pic>
      <p:pic>
        <p:nvPicPr>
          <p:cNvPr id="5" name="图片 4"/>
          <p:cNvPicPr>
            <a:picLocks noChangeAspect="1"/>
          </p:cNvPicPr>
          <p:nvPr/>
        </p:nvPicPr>
        <p:blipFill>
          <a:blip r:embed="rId2"/>
          <a:stretch>
            <a:fillRect/>
          </a:stretch>
        </p:blipFill>
        <p:spPr>
          <a:xfrm>
            <a:off x="4384040" y="4219575"/>
            <a:ext cx="5096510" cy="2245995"/>
          </a:xfrm>
          <a:prstGeom prst="rect">
            <a:avLst/>
          </a:prstGeom>
        </p:spPr>
      </p:pic>
      <p:sp>
        <p:nvSpPr>
          <p:cNvPr id="8" name="文本框 7"/>
          <p:cNvSpPr txBox="1"/>
          <p:nvPr/>
        </p:nvSpPr>
        <p:spPr>
          <a:xfrm>
            <a:off x="1442085" y="1235710"/>
            <a:ext cx="8240395" cy="922020"/>
          </a:xfrm>
          <a:prstGeom prst="rect">
            <a:avLst/>
          </a:prstGeom>
          <a:noFill/>
        </p:spPr>
        <p:txBody>
          <a:bodyPr wrap="square" rtlCol="0">
            <a:spAutoFit/>
          </a:bodyPr>
          <a:p>
            <a:r>
              <a:rPr lang="en-US" altLang="zh-CN"/>
              <a:t>       </a:t>
            </a:r>
            <a:r>
              <a:rPr lang="zh-CN" altLang="en-US"/>
              <a:t>场景资源、人物模型及动作均使用现成的素材。由于人物在场景中要根据我们自己制定的游戏规则完成相应动作，项目编码时调用人物动作资源中提供的接口，即可将素材化为己</a:t>
            </a:r>
            <a:r>
              <a:rPr lang="zh-CN" altLang="en-US"/>
              <a:t>用。</a:t>
            </a:r>
            <a:endParaRPr lang="zh-CN" altLang="en-US"/>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文框 2"/>
          <p:cNvSpPr/>
          <p:nvPr/>
        </p:nvSpPr>
        <p:spPr>
          <a:xfrm>
            <a:off x="0" y="0"/>
            <a:ext cx="12192000" cy="6858000"/>
          </a:xfrm>
          <a:prstGeom prst="frame">
            <a:avLst>
              <a:gd name="adj1" fmla="val 11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矩形 3"/>
          <p:cNvSpPr/>
          <p:nvPr/>
        </p:nvSpPr>
        <p:spPr>
          <a:xfrm>
            <a:off x="0" y="323850"/>
            <a:ext cx="200025" cy="571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55905" y="347990"/>
            <a:ext cx="2316480" cy="521970"/>
          </a:xfrm>
          <a:prstGeom prst="rect">
            <a:avLst/>
          </a:prstGeom>
          <a:noFill/>
        </p:spPr>
        <p:txBody>
          <a:bodyPr wrap="none" rtlCol="0">
            <a:spAutoFit/>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技术解决</a:t>
            </a:r>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方案</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endParaRPr>
          </a:p>
        </p:txBody>
      </p:sp>
      <p:grpSp>
        <p:nvGrpSpPr>
          <p:cNvPr id="22" name="组合 21"/>
          <p:cNvGrpSpPr/>
          <p:nvPr/>
        </p:nvGrpSpPr>
        <p:grpSpPr>
          <a:xfrm rot="10800000">
            <a:off x="11127416" y="5800723"/>
            <a:ext cx="800101" cy="800101"/>
            <a:chOff x="542924" y="345443"/>
            <a:chExt cx="2232026" cy="2232026"/>
          </a:xfrm>
        </p:grpSpPr>
        <p:sp>
          <p:nvSpPr>
            <p:cNvPr id="30" name="矩形: 圆角 29"/>
            <p:cNvSpPr/>
            <p:nvPr/>
          </p:nvSpPr>
          <p:spPr>
            <a:xfrm>
              <a:off x="542924" y="890905"/>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1" name="矩形: 圆角 30"/>
            <p:cNvSpPr/>
            <p:nvPr/>
          </p:nvSpPr>
          <p:spPr>
            <a:xfrm rot="5400000">
              <a:off x="-114791" y="1339043"/>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2" name="矩形: 圆角 31"/>
            <p:cNvSpPr/>
            <p:nvPr/>
          </p:nvSpPr>
          <p:spPr>
            <a:xfrm>
              <a:off x="542924" y="722630"/>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3" name="矩形: 圆角 32"/>
            <p:cNvSpPr/>
            <p:nvPr/>
          </p:nvSpPr>
          <p:spPr>
            <a:xfrm rot="5400000">
              <a:off x="-36529" y="1429056"/>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sp>
        <p:nvSpPr>
          <p:cNvPr id="8" name="文本框 7"/>
          <p:cNvSpPr txBox="1"/>
          <p:nvPr/>
        </p:nvSpPr>
        <p:spPr>
          <a:xfrm>
            <a:off x="1442085" y="1235710"/>
            <a:ext cx="8468995" cy="1476375"/>
          </a:xfrm>
          <a:prstGeom prst="rect">
            <a:avLst/>
          </a:prstGeom>
          <a:noFill/>
        </p:spPr>
        <p:txBody>
          <a:bodyPr wrap="square" rtlCol="0">
            <a:spAutoFit/>
          </a:bodyPr>
          <a:p>
            <a:r>
              <a:rPr lang="en-US" altLang="zh-CN"/>
              <a:t>       </a:t>
            </a:r>
            <a:r>
              <a:rPr lang="zh-CN" altLang="en-US"/>
              <a:t>项目中需要存储的信息仅乐谱数据，采用</a:t>
            </a:r>
            <a:r>
              <a:rPr lang="en-US" altLang="zh-CN"/>
              <a:t>XML</a:t>
            </a:r>
            <a:r>
              <a:rPr lang="zh-CN" altLang="en-US"/>
              <a:t>充当一个小型的数据库进行存储，在游戏开始前将乐谱信息调入</a:t>
            </a:r>
            <a:r>
              <a:rPr lang="zh-CN" altLang="en-US"/>
              <a:t>内存。</a:t>
            </a:r>
            <a:endParaRPr lang="zh-CN" altLang="en-US"/>
          </a:p>
          <a:p>
            <a:r>
              <a:rPr lang="en-US" altLang="zh-CN"/>
              <a:t>        </a:t>
            </a:r>
            <a:r>
              <a:rPr lang="zh-CN" altLang="en-US"/>
              <a:t>文件中存储的信息是每个音符的音高、以及每个音符对应的节奏，调入内存后便决定了播放哪个音频文件、以及每个音频文件的延时时间。做这块内容需要具备一些基本的乐理知识。</a:t>
            </a:r>
            <a:endParaRPr lang="en-US" altLang="zh-CN"/>
          </a:p>
        </p:txBody>
      </p:sp>
      <p:pic>
        <p:nvPicPr>
          <p:cNvPr id="6" name="图片 5"/>
          <p:cNvPicPr>
            <a:picLocks noChangeAspect="1"/>
          </p:cNvPicPr>
          <p:nvPr/>
        </p:nvPicPr>
        <p:blipFill>
          <a:blip r:embed="rId1"/>
          <a:stretch>
            <a:fillRect/>
          </a:stretch>
        </p:blipFill>
        <p:spPr>
          <a:xfrm>
            <a:off x="1513840" y="3381375"/>
            <a:ext cx="4763770" cy="2319020"/>
          </a:xfrm>
          <a:prstGeom prst="rect">
            <a:avLst/>
          </a:prstGeom>
        </p:spPr>
      </p:pic>
      <p:pic>
        <p:nvPicPr>
          <p:cNvPr id="7" name="图片 6"/>
          <p:cNvPicPr>
            <a:picLocks noChangeAspect="1"/>
          </p:cNvPicPr>
          <p:nvPr/>
        </p:nvPicPr>
        <p:blipFill>
          <a:blip r:embed="rId2"/>
          <a:stretch>
            <a:fillRect/>
          </a:stretch>
        </p:blipFill>
        <p:spPr>
          <a:xfrm>
            <a:off x="6981825" y="3333115"/>
            <a:ext cx="3793490" cy="2415540"/>
          </a:xfrm>
          <a:prstGeom prst="rect">
            <a:avLst/>
          </a:prstGeom>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文框 2"/>
          <p:cNvSpPr/>
          <p:nvPr/>
        </p:nvSpPr>
        <p:spPr>
          <a:xfrm>
            <a:off x="0" y="0"/>
            <a:ext cx="12192000" cy="6858000"/>
          </a:xfrm>
          <a:prstGeom prst="frame">
            <a:avLst>
              <a:gd name="adj1" fmla="val 11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矩形 3"/>
          <p:cNvSpPr/>
          <p:nvPr/>
        </p:nvSpPr>
        <p:spPr>
          <a:xfrm>
            <a:off x="0" y="323850"/>
            <a:ext cx="200025" cy="571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55905" y="347990"/>
            <a:ext cx="1605280" cy="521970"/>
          </a:xfrm>
          <a:prstGeom prst="rect">
            <a:avLst/>
          </a:prstGeom>
          <a:noFill/>
        </p:spPr>
        <p:txBody>
          <a:bodyPr wrap="none" rtlCol="0">
            <a:spAutoFit/>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技术</a:t>
            </a:r>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特色</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endParaRPr>
          </a:p>
        </p:txBody>
      </p:sp>
      <p:grpSp>
        <p:nvGrpSpPr>
          <p:cNvPr id="22" name="组合 21"/>
          <p:cNvGrpSpPr/>
          <p:nvPr/>
        </p:nvGrpSpPr>
        <p:grpSpPr>
          <a:xfrm rot="10800000">
            <a:off x="11127416" y="5800723"/>
            <a:ext cx="800101" cy="800101"/>
            <a:chOff x="542924" y="345443"/>
            <a:chExt cx="2232026" cy="2232026"/>
          </a:xfrm>
        </p:grpSpPr>
        <p:sp>
          <p:nvSpPr>
            <p:cNvPr id="30" name="矩形: 圆角 29"/>
            <p:cNvSpPr/>
            <p:nvPr/>
          </p:nvSpPr>
          <p:spPr>
            <a:xfrm>
              <a:off x="542924" y="890905"/>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1" name="矩形: 圆角 30"/>
            <p:cNvSpPr/>
            <p:nvPr/>
          </p:nvSpPr>
          <p:spPr>
            <a:xfrm rot="5400000">
              <a:off x="-114791" y="1339043"/>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2" name="矩形: 圆角 31"/>
            <p:cNvSpPr/>
            <p:nvPr/>
          </p:nvSpPr>
          <p:spPr>
            <a:xfrm>
              <a:off x="542924" y="722630"/>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3" name="矩形: 圆角 32"/>
            <p:cNvSpPr/>
            <p:nvPr/>
          </p:nvSpPr>
          <p:spPr>
            <a:xfrm rot="5400000">
              <a:off x="-36529" y="1429056"/>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grpSp>
        <p:nvGrpSpPr>
          <p:cNvPr id="2" name="组合 1"/>
          <p:cNvGrpSpPr/>
          <p:nvPr/>
        </p:nvGrpSpPr>
        <p:grpSpPr>
          <a:xfrm>
            <a:off x="197773" y="2155395"/>
            <a:ext cx="10848545" cy="3612944"/>
            <a:chOff x="273973" y="2155395"/>
            <a:chExt cx="10848545" cy="3612944"/>
          </a:xfrm>
        </p:grpSpPr>
        <p:grpSp>
          <p:nvGrpSpPr>
            <p:cNvPr id="58" name="组合 57"/>
            <p:cNvGrpSpPr/>
            <p:nvPr/>
          </p:nvGrpSpPr>
          <p:grpSpPr>
            <a:xfrm>
              <a:off x="1238250" y="3086100"/>
              <a:ext cx="1905000" cy="420370"/>
              <a:chOff x="1181100" y="2914650"/>
              <a:chExt cx="1905000" cy="420370"/>
            </a:xfrm>
          </p:grpSpPr>
          <p:cxnSp>
            <p:nvCxnSpPr>
              <p:cNvPr id="99" name="直接连接符 98"/>
              <p:cNvCxnSpPr/>
              <p:nvPr/>
            </p:nvCxnSpPr>
            <p:spPr>
              <a:xfrm>
                <a:off x="1181100" y="2914650"/>
                <a:ext cx="1905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0" name="任意多边形 20"/>
              <p:cNvSpPr/>
              <p:nvPr/>
            </p:nvSpPr>
            <p:spPr>
              <a:xfrm>
                <a:off x="1304925" y="2914650"/>
                <a:ext cx="1657350" cy="420370"/>
              </a:xfrm>
              <a:custGeom>
                <a:avLst/>
                <a:gdLst>
                  <a:gd name="connsiteX0" fmla="*/ 0 w 1657350"/>
                  <a:gd name="connsiteY0" fmla="*/ 0 h 420370"/>
                  <a:gd name="connsiteX1" fmla="*/ 1657350 w 1657350"/>
                  <a:gd name="connsiteY1" fmla="*/ 0 h 420370"/>
                  <a:gd name="connsiteX2" fmla="*/ 1657350 w 1657350"/>
                  <a:gd name="connsiteY2" fmla="*/ 217163 h 420370"/>
                  <a:gd name="connsiteX3" fmla="*/ 1454143 w 1657350"/>
                  <a:gd name="connsiteY3" fmla="*/ 420370 h 420370"/>
                  <a:gd name="connsiteX4" fmla="*/ 203207 w 1657350"/>
                  <a:gd name="connsiteY4" fmla="*/ 420370 h 420370"/>
                  <a:gd name="connsiteX5" fmla="*/ 0 w 1657350"/>
                  <a:gd name="connsiteY5" fmla="*/ 217163 h 42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7350" h="420370">
                    <a:moveTo>
                      <a:pt x="0" y="0"/>
                    </a:moveTo>
                    <a:lnTo>
                      <a:pt x="1657350" y="0"/>
                    </a:lnTo>
                    <a:lnTo>
                      <a:pt x="1657350" y="217163"/>
                    </a:lnTo>
                    <a:cubicBezTo>
                      <a:pt x="1657350" y="329391"/>
                      <a:pt x="1566371" y="420370"/>
                      <a:pt x="1454143" y="420370"/>
                    </a:cubicBezTo>
                    <a:lnTo>
                      <a:pt x="203207" y="420370"/>
                    </a:lnTo>
                    <a:cubicBezTo>
                      <a:pt x="90979" y="420370"/>
                      <a:pt x="0" y="329391"/>
                      <a:pt x="0" y="21716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grpSp>
          <p:nvGrpSpPr>
            <p:cNvPr id="59" name="组合 58"/>
            <p:cNvGrpSpPr/>
            <p:nvPr/>
          </p:nvGrpSpPr>
          <p:grpSpPr>
            <a:xfrm>
              <a:off x="3870453" y="3086100"/>
              <a:ext cx="1905000" cy="420370"/>
              <a:chOff x="3813303" y="2914650"/>
              <a:chExt cx="1905000" cy="420370"/>
            </a:xfrm>
          </p:grpSpPr>
          <p:cxnSp>
            <p:nvCxnSpPr>
              <p:cNvPr id="97" name="直接连接符 96"/>
              <p:cNvCxnSpPr/>
              <p:nvPr/>
            </p:nvCxnSpPr>
            <p:spPr>
              <a:xfrm>
                <a:off x="3813303" y="2914650"/>
                <a:ext cx="1905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任意多边形 21"/>
              <p:cNvSpPr/>
              <p:nvPr/>
            </p:nvSpPr>
            <p:spPr>
              <a:xfrm>
                <a:off x="3937128" y="2914650"/>
                <a:ext cx="1657350" cy="420370"/>
              </a:xfrm>
              <a:custGeom>
                <a:avLst/>
                <a:gdLst>
                  <a:gd name="connsiteX0" fmla="*/ 0 w 1657350"/>
                  <a:gd name="connsiteY0" fmla="*/ 0 h 420370"/>
                  <a:gd name="connsiteX1" fmla="*/ 1657350 w 1657350"/>
                  <a:gd name="connsiteY1" fmla="*/ 0 h 420370"/>
                  <a:gd name="connsiteX2" fmla="*/ 1657350 w 1657350"/>
                  <a:gd name="connsiteY2" fmla="*/ 217163 h 420370"/>
                  <a:gd name="connsiteX3" fmla="*/ 1454143 w 1657350"/>
                  <a:gd name="connsiteY3" fmla="*/ 420370 h 420370"/>
                  <a:gd name="connsiteX4" fmla="*/ 203207 w 1657350"/>
                  <a:gd name="connsiteY4" fmla="*/ 420370 h 420370"/>
                  <a:gd name="connsiteX5" fmla="*/ 0 w 1657350"/>
                  <a:gd name="connsiteY5" fmla="*/ 217163 h 42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7350" h="420370">
                    <a:moveTo>
                      <a:pt x="0" y="0"/>
                    </a:moveTo>
                    <a:lnTo>
                      <a:pt x="1657350" y="0"/>
                    </a:lnTo>
                    <a:lnTo>
                      <a:pt x="1657350" y="217163"/>
                    </a:lnTo>
                    <a:cubicBezTo>
                      <a:pt x="1657350" y="329391"/>
                      <a:pt x="1566371" y="420370"/>
                      <a:pt x="1454143" y="420370"/>
                    </a:cubicBezTo>
                    <a:lnTo>
                      <a:pt x="203207" y="420370"/>
                    </a:lnTo>
                    <a:cubicBezTo>
                      <a:pt x="90979" y="420370"/>
                      <a:pt x="0" y="329391"/>
                      <a:pt x="0" y="21716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grpSp>
          <p:nvGrpSpPr>
            <p:cNvPr id="60" name="组合 59"/>
            <p:cNvGrpSpPr/>
            <p:nvPr/>
          </p:nvGrpSpPr>
          <p:grpSpPr>
            <a:xfrm>
              <a:off x="6502656" y="3086100"/>
              <a:ext cx="1905000" cy="420370"/>
              <a:chOff x="6445506" y="2914650"/>
              <a:chExt cx="1905000" cy="420370"/>
            </a:xfrm>
          </p:grpSpPr>
          <p:cxnSp>
            <p:nvCxnSpPr>
              <p:cNvPr id="95" name="直接连接符 94"/>
              <p:cNvCxnSpPr/>
              <p:nvPr/>
            </p:nvCxnSpPr>
            <p:spPr>
              <a:xfrm>
                <a:off x="6445506" y="2914650"/>
                <a:ext cx="19050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96" name="任意多边形 22"/>
              <p:cNvSpPr/>
              <p:nvPr/>
            </p:nvSpPr>
            <p:spPr>
              <a:xfrm>
                <a:off x="6569331" y="2914650"/>
                <a:ext cx="1657350" cy="420370"/>
              </a:xfrm>
              <a:custGeom>
                <a:avLst/>
                <a:gdLst>
                  <a:gd name="connsiteX0" fmla="*/ 0 w 1657350"/>
                  <a:gd name="connsiteY0" fmla="*/ 0 h 420370"/>
                  <a:gd name="connsiteX1" fmla="*/ 1657350 w 1657350"/>
                  <a:gd name="connsiteY1" fmla="*/ 0 h 420370"/>
                  <a:gd name="connsiteX2" fmla="*/ 1657350 w 1657350"/>
                  <a:gd name="connsiteY2" fmla="*/ 217163 h 420370"/>
                  <a:gd name="connsiteX3" fmla="*/ 1454143 w 1657350"/>
                  <a:gd name="connsiteY3" fmla="*/ 420370 h 420370"/>
                  <a:gd name="connsiteX4" fmla="*/ 203207 w 1657350"/>
                  <a:gd name="connsiteY4" fmla="*/ 420370 h 420370"/>
                  <a:gd name="connsiteX5" fmla="*/ 0 w 1657350"/>
                  <a:gd name="connsiteY5" fmla="*/ 217163 h 42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7350" h="420370">
                    <a:moveTo>
                      <a:pt x="0" y="0"/>
                    </a:moveTo>
                    <a:lnTo>
                      <a:pt x="1657350" y="0"/>
                    </a:lnTo>
                    <a:lnTo>
                      <a:pt x="1657350" y="217163"/>
                    </a:lnTo>
                    <a:cubicBezTo>
                      <a:pt x="1657350" y="329391"/>
                      <a:pt x="1566371" y="420370"/>
                      <a:pt x="1454143" y="420370"/>
                    </a:cubicBezTo>
                    <a:lnTo>
                      <a:pt x="203207" y="420370"/>
                    </a:lnTo>
                    <a:cubicBezTo>
                      <a:pt x="90979" y="420370"/>
                      <a:pt x="0" y="329391"/>
                      <a:pt x="0" y="217163"/>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grpSp>
          <p:nvGrpSpPr>
            <p:cNvPr id="61" name="组合 60"/>
            <p:cNvGrpSpPr/>
            <p:nvPr/>
          </p:nvGrpSpPr>
          <p:grpSpPr>
            <a:xfrm>
              <a:off x="9134859" y="3086100"/>
              <a:ext cx="1905000" cy="420370"/>
              <a:chOff x="9077709" y="2914650"/>
              <a:chExt cx="1905000" cy="420370"/>
            </a:xfrm>
          </p:grpSpPr>
          <p:cxnSp>
            <p:nvCxnSpPr>
              <p:cNvPr id="93" name="直接连接符 92"/>
              <p:cNvCxnSpPr/>
              <p:nvPr/>
            </p:nvCxnSpPr>
            <p:spPr>
              <a:xfrm>
                <a:off x="9077709" y="2914650"/>
                <a:ext cx="1905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94" name="任意多边形 23"/>
              <p:cNvSpPr/>
              <p:nvPr/>
            </p:nvSpPr>
            <p:spPr>
              <a:xfrm>
                <a:off x="9201534" y="2914650"/>
                <a:ext cx="1657350" cy="420370"/>
              </a:xfrm>
              <a:custGeom>
                <a:avLst/>
                <a:gdLst>
                  <a:gd name="connsiteX0" fmla="*/ 0 w 1657350"/>
                  <a:gd name="connsiteY0" fmla="*/ 0 h 420370"/>
                  <a:gd name="connsiteX1" fmla="*/ 1657350 w 1657350"/>
                  <a:gd name="connsiteY1" fmla="*/ 0 h 420370"/>
                  <a:gd name="connsiteX2" fmla="*/ 1657350 w 1657350"/>
                  <a:gd name="connsiteY2" fmla="*/ 217163 h 420370"/>
                  <a:gd name="connsiteX3" fmla="*/ 1454143 w 1657350"/>
                  <a:gd name="connsiteY3" fmla="*/ 420370 h 420370"/>
                  <a:gd name="connsiteX4" fmla="*/ 203207 w 1657350"/>
                  <a:gd name="connsiteY4" fmla="*/ 420370 h 420370"/>
                  <a:gd name="connsiteX5" fmla="*/ 0 w 1657350"/>
                  <a:gd name="connsiteY5" fmla="*/ 217163 h 42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7350" h="420370">
                    <a:moveTo>
                      <a:pt x="0" y="0"/>
                    </a:moveTo>
                    <a:lnTo>
                      <a:pt x="1657350" y="0"/>
                    </a:lnTo>
                    <a:lnTo>
                      <a:pt x="1657350" y="217163"/>
                    </a:lnTo>
                    <a:cubicBezTo>
                      <a:pt x="1657350" y="329391"/>
                      <a:pt x="1566371" y="420370"/>
                      <a:pt x="1454143" y="420370"/>
                    </a:cubicBezTo>
                    <a:lnTo>
                      <a:pt x="203207" y="420370"/>
                    </a:lnTo>
                    <a:cubicBezTo>
                      <a:pt x="90979" y="420370"/>
                      <a:pt x="0" y="329391"/>
                      <a:pt x="0" y="21716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grpSp>
          <p:nvGrpSpPr>
            <p:cNvPr id="62" name="组合 61"/>
            <p:cNvGrpSpPr/>
            <p:nvPr/>
          </p:nvGrpSpPr>
          <p:grpSpPr>
            <a:xfrm>
              <a:off x="1923250" y="2155395"/>
              <a:ext cx="534999" cy="534999"/>
              <a:chOff x="10463045" y="5078291"/>
              <a:chExt cx="433555" cy="433555"/>
            </a:xfrm>
            <a:solidFill>
              <a:schemeClr val="accent1"/>
            </a:solidFill>
          </p:grpSpPr>
          <p:sp>
            <p:nvSpPr>
              <p:cNvPr id="88" name="Rectangle 34"/>
              <p:cNvSpPr/>
              <p:nvPr/>
            </p:nvSpPr>
            <p:spPr>
              <a:xfrm>
                <a:off x="10757805" y="5078291"/>
                <a:ext cx="51512" cy="71545"/>
              </a:xfrm>
              <a:prstGeom prst="rect">
                <a:avLst/>
              </a:prstGeom>
              <a:grpFill/>
              <a:ln w="12700" cap="flat">
                <a:noFill/>
                <a:miter lim="400000"/>
              </a:ln>
              <a:effectLst/>
            </p:spPr>
            <p:txBody>
              <a:bodyPr wrap="square" lIns="91439" tIns="91439" rIns="91439" bIns="91439" numCol="1" anchor="t">
                <a:noAutofit/>
              </a:bodyPr>
              <a:lstStyle/>
              <a:p>
                <a:endParaRPr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89" name="Rectangle 35"/>
              <p:cNvSpPr/>
              <p:nvPr/>
            </p:nvSpPr>
            <p:spPr>
              <a:xfrm>
                <a:off x="10551759" y="5078291"/>
                <a:ext cx="50081" cy="71545"/>
              </a:xfrm>
              <a:prstGeom prst="rect">
                <a:avLst/>
              </a:prstGeom>
              <a:grpFill/>
              <a:ln w="12700" cap="flat">
                <a:noFill/>
                <a:miter lim="400000"/>
              </a:ln>
              <a:effectLst/>
            </p:spPr>
            <p:txBody>
              <a:bodyPr wrap="square" lIns="91439" tIns="91439" rIns="91439" bIns="91439" numCol="1" anchor="t">
                <a:noAutofit/>
              </a:bodyPr>
              <a:lstStyle/>
              <a:p>
                <a:endParaRPr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90" name="Freeform 36"/>
              <p:cNvSpPr/>
              <p:nvPr/>
            </p:nvSpPr>
            <p:spPr>
              <a:xfrm>
                <a:off x="10463045" y="5115493"/>
                <a:ext cx="433555" cy="396353"/>
              </a:xfrm>
              <a:custGeom>
                <a:avLst/>
                <a:gdLst/>
                <a:ahLst/>
                <a:cxnLst>
                  <a:cxn ang="0">
                    <a:pos x="wd2" y="hd2"/>
                  </a:cxn>
                  <a:cxn ang="5400000">
                    <a:pos x="wd2" y="hd2"/>
                  </a:cxn>
                  <a:cxn ang="10800000">
                    <a:pos x="wd2" y="hd2"/>
                  </a:cxn>
                  <a:cxn ang="16200000">
                    <a:pos x="wd2" y="hd2"/>
                  </a:cxn>
                </a:cxnLst>
                <a:rect l="0" t="0" r="r" b="b"/>
                <a:pathLst>
                  <a:path w="21600" h="21600" extrusionOk="0">
                    <a:moveTo>
                      <a:pt x="18036" y="0"/>
                    </a:moveTo>
                    <a:lnTo>
                      <a:pt x="18036" y="2807"/>
                    </a:lnTo>
                    <a:lnTo>
                      <a:pt x="13830" y="2807"/>
                    </a:lnTo>
                    <a:lnTo>
                      <a:pt x="13830" y="0"/>
                    </a:lnTo>
                    <a:lnTo>
                      <a:pt x="7913" y="0"/>
                    </a:lnTo>
                    <a:lnTo>
                      <a:pt x="7913" y="2807"/>
                    </a:lnTo>
                    <a:lnTo>
                      <a:pt x="3564" y="2807"/>
                    </a:lnTo>
                    <a:lnTo>
                      <a:pt x="3564" y="0"/>
                    </a:lnTo>
                    <a:lnTo>
                      <a:pt x="0" y="0"/>
                    </a:lnTo>
                    <a:lnTo>
                      <a:pt x="0" y="21600"/>
                    </a:lnTo>
                    <a:lnTo>
                      <a:pt x="21600" y="21600"/>
                    </a:lnTo>
                    <a:lnTo>
                      <a:pt x="21600" y="0"/>
                    </a:lnTo>
                    <a:lnTo>
                      <a:pt x="18036" y="0"/>
                    </a:lnTo>
                    <a:close/>
                    <a:moveTo>
                      <a:pt x="19105" y="18871"/>
                    </a:moveTo>
                    <a:lnTo>
                      <a:pt x="2566" y="18871"/>
                    </a:lnTo>
                    <a:lnTo>
                      <a:pt x="2566" y="5536"/>
                    </a:lnTo>
                    <a:lnTo>
                      <a:pt x="19105" y="5536"/>
                    </a:lnTo>
                    <a:lnTo>
                      <a:pt x="19105" y="18871"/>
                    </a:lnTo>
                    <a:close/>
                  </a:path>
                </a:pathLst>
              </a:custGeom>
              <a:grpFill/>
              <a:ln w="12700" cap="flat">
                <a:noFill/>
                <a:miter lim="400000"/>
              </a:ln>
              <a:effectLst/>
            </p:spPr>
            <p:txBody>
              <a:bodyPr wrap="square" lIns="91439" tIns="91439" rIns="91439" bIns="91439" numCol="1" anchor="t">
                <a:noAutofit/>
              </a:bodyPr>
              <a:lstStyle/>
              <a:p>
                <a:endParaRPr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91" name="Freeform 37"/>
              <p:cNvSpPr/>
              <p:nvPr/>
            </p:nvSpPr>
            <p:spPr>
              <a:xfrm>
                <a:off x="10561775" y="5271459"/>
                <a:ext cx="111609" cy="138796"/>
              </a:xfrm>
              <a:custGeom>
                <a:avLst/>
                <a:gdLst/>
                <a:ahLst/>
                <a:cxnLst>
                  <a:cxn ang="0">
                    <a:pos x="wd2" y="hd2"/>
                  </a:cxn>
                  <a:cxn ang="5400000">
                    <a:pos x="wd2" y="hd2"/>
                  </a:cxn>
                  <a:cxn ang="10800000">
                    <a:pos x="wd2" y="hd2"/>
                  </a:cxn>
                  <a:cxn ang="16200000">
                    <a:pos x="wd2" y="hd2"/>
                  </a:cxn>
                </a:cxnLst>
                <a:rect l="0" t="0" r="r" b="b"/>
                <a:pathLst>
                  <a:path w="21600" h="21600" extrusionOk="0">
                    <a:moveTo>
                      <a:pt x="9164" y="11063"/>
                    </a:moveTo>
                    <a:cubicBezTo>
                      <a:pt x="5891" y="13171"/>
                      <a:pt x="3273" y="15278"/>
                      <a:pt x="1964" y="16332"/>
                    </a:cubicBezTo>
                    <a:cubicBezTo>
                      <a:pt x="655" y="17912"/>
                      <a:pt x="0" y="19493"/>
                      <a:pt x="0" y="21600"/>
                    </a:cubicBezTo>
                    <a:cubicBezTo>
                      <a:pt x="21600" y="21600"/>
                      <a:pt x="21600" y="21600"/>
                      <a:pt x="21600" y="21600"/>
                    </a:cubicBezTo>
                    <a:cubicBezTo>
                      <a:pt x="21600" y="16859"/>
                      <a:pt x="21600" y="16859"/>
                      <a:pt x="21600" y="16859"/>
                    </a:cubicBezTo>
                    <a:cubicBezTo>
                      <a:pt x="10473" y="16859"/>
                      <a:pt x="10473" y="16859"/>
                      <a:pt x="10473" y="16859"/>
                    </a:cubicBezTo>
                    <a:cubicBezTo>
                      <a:pt x="11127" y="16332"/>
                      <a:pt x="11782" y="15805"/>
                      <a:pt x="11782" y="15278"/>
                    </a:cubicBezTo>
                    <a:cubicBezTo>
                      <a:pt x="12436" y="15278"/>
                      <a:pt x="13745" y="14751"/>
                      <a:pt x="15055" y="13698"/>
                    </a:cubicBezTo>
                    <a:cubicBezTo>
                      <a:pt x="17673" y="12117"/>
                      <a:pt x="18982" y="11063"/>
                      <a:pt x="20291" y="10010"/>
                    </a:cubicBezTo>
                    <a:cubicBezTo>
                      <a:pt x="20945" y="8956"/>
                      <a:pt x="21600" y="7376"/>
                      <a:pt x="21600" y="6322"/>
                    </a:cubicBezTo>
                    <a:cubicBezTo>
                      <a:pt x="21600" y="4741"/>
                      <a:pt x="20945" y="3688"/>
                      <a:pt x="20291" y="3161"/>
                    </a:cubicBezTo>
                    <a:cubicBezTo>
                      <a:pt x="19636" y="2107"/>
                      <a:pt x="18327" y="1054"/>
                      <a:pt x="17018" y="1054"/>
                    </a:cubicBezTo>
                    <a:cubicBezTo>
                      <a:pt x="15709" y="527"/>
                      <a:pt x="13745" y="0"/>
                      <a:pt x="11127" y="0"/>
                    </a:cubicBezTo>
                    <a:cubicBezTo>
                      <a:pt x="8509" y="0"/>
                      <a:pt x="6545" y="527"/>
                      <a:pt x="5236" y="1054"/>
                    </a:cubicBezTo>
                    <a:cubicBezTo>
                      <a:pt x="3927" y="1580"/>
                      <a:pt x="2618" y="2107"/>
                      <a:pt x="1964" y="3161"/>
                    </a:cubicBezTo>
                    <a:cubicBezTo>
                      <a:pt x="1309" y="3688"/>
                      <a:pt x="655" y="5268"/>
                      <a:pt x="655" y="6849"/>
                    </a:cubicBezTo>
                    <a:cubicBezTo>
                      <a:pt x="7855" y="7376"/>
                      <a:pt x="7855" y="7376"/>
                      <a:pt x="7855" y="7376"/>
                    </a:cubicBezTo>
                    <a:cubicBezTo>
                      <a:pt x="7855" y="6322"/>
                      <a:pt x="8509" y="5268"/>
                      <a:pt x="9164" y="4741"/>
                    </a:cubicBezTo>
                    <a:cubicBezTo>
                      <a:pt x="9164" y="4215"/>
                      <a:pt x="10473" y="4215"/>
                      <a:pt x="11127" y="4215"/>
                    </a:cubicBezTo>
                    <a:cubicBezTo>
                      <a:pt x="11782" y="4215"/>
                      <a:pt x="12436" y="4215"/>
                      <a:pt x="13091" y="4741"/>
                    </a:cubicBezTo>
                    <a:cubicBezTo>
                      <a:pt x="13745" y="5268"/>
                      <a:pt x="14400" y="5795"/>
                      <a:pt x="14400" y="6322"/>
                    </a:cubicBezTo>
                    <a:cubicBezTo>
                      <a:pt x="14400" y="6849"/>
                      <a:pt x="13745" y="7376"/>
                      <a:pt x="13091" y="8429"/>
                    </a:cubicBezTo>
                    <a:cubicBezTo>
                      <a:pt x="12436" y="8956"/>
                      <a:pt x="11127" y="10010"/>
                      <a:pt x="9164" y="11063"/>
                    </a:cubicBezTo>
                    <a:close/>
                  </a:path>
                </a:pathLst>
              </a:custGeom>
              <a:grpFill/>
              <a:ln w="12700" cap="flat">
                <a:noFill/>
                <a:miter lim="400000"/>
              </a:ln>
              <a:effectLst/>
            </p:spPr>
            <p:txBody>
              <a:bodyPr wrap="square" lIns="91439" tIns="91439" rIns="91439" bIns="91439" numCol="1" anchor="t">
                <a:noAutofit/>
              </a:bodyPr>
              <a:lstStyle/>
              <a:p>
                <a:endParaRPr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92" name="Freeform 38"/>
              <p:cNvSpPr/>
              <p:nvPr/>
            </p:nvSpPr>
            <p:spPr>
              <a:xfrm>
                <a:off x="10686261" y="5271459"/>
                <a:ext cx="111609" cy="138796"/>
              </a:xfrm>
              <a:custGeom>
                <a:avLst/>
                <a:gdLst/>
                <a:ahLst/>
                <a:cxnLst>
                  <a:cxn ang="0">
                    <a:pos x="wd2" y="hd2"/>
                  </a:cxn>
                  <a:cxn ang="5400000">
                    <a:pos x="wd2" y="hd2"/>
                  </a:cxn>
                  <a:cxn ang="10800000">
                    <a:pos x="wd2" y="hd2"/>
                  </a:cxn>
                  <a:cxn ang="16200000">
                    <a:pos x="wd2" y="hd2"/>
                  </a:cxn>
                </a:cxnLst>
                <a:rect l="0" t="0" r="r" b="b"/>
                <a:pathLst>
                  <a:path w="21600" h="21600" extrusionOk="0">
                    <a:moveTo>
                      <a:pt x="11127" y="18439"/>
                    </a:moveTo>
                    <a:cubicBezTo>
                      <a:pt x="9818" y="18439"/>
                      <a:pt x="9164" y="17912"/>
                      <a:pt x="8509" y="17385"/>
                    </a:cubicBezTo>
                    <a:cubicBezTo>
                      <a:pt x="7855" y="16859"/>
                      <a:pt x="7855" y="16332"/>
                      <a:pt x="7200" y="15278"/>
                    </a:cubicBezTo>
                    <a:cubicBezTo>
                      <a:pt x="0" y="15805"/>
                      <a:pt x="0" y="15805"/>
                      <a:pt x="0" y="15805"/>
                    </a:cubicBezTo>
                    <a:cubicBezTo>
                      <a:pt x="655" y="17385"/>
                      <a:pt x="1309" y="18439"/>
                      <a:pt x="1964" y="18966"/>
                    </a:cubicBezTo>
                    <a:cubicBezTo>
                      <a:pt x="3273" y="20020"/>
                      <a:pt x="4582" y="20546"/>
                      <a:pt x="5891" y="21073"/>
                    </a:cubicBezTo>
                    <a:cubicBezTo>
                      <a:pt x="7200" y="21600"/>
                      <a:pt x="9164" y="21600"/>
                      <a:pt x="11127" y="21600"/>
                    </a:cubicBezTo>
                    <a:cubicBezTo>
                      <a:pt x="13745" y="21600"/>
                      <a:pt x="15709" y="21600"/>
                      <a:pt x="17018" y="21073"/>
                    </a:cubicBezTo>
                    <a:cubicBezTo>
                      <a:pt x="18327" y="20020"/>
                      <a:pt x="19636" y="19493"/>
                      <a:pt x="20291" y="18439"/>
                    </a:cubicBezTo>
                    <a:cubicBezTo>
                      <a:pt x="21600" y="17385"/>
                      <a:pt x="21600" y="15805"/>
                      <a:pt x="21600" y="14751"/>
                    </a:cubicBezTo>
                    <a:cubicBezTo>
                      <a:pt x="21600" y="13698"/>
                      <a:pt x="21600" y="13171"/>
                      <a:pt x="20945" y="12117"/>
                    </a:cubicBezTo>
                    <a:cubicBezTo>
                      <a:pt x="20291" y="11590"/>
                      <a:pt x="19636" y="11063"/>
                      <a:pt x="18982" y="10537"/>
                    </a:cubicBezTo>
                    <a:cubicBezTo>
                      <a:pt x="18327" y="10537"/>
                      <a:pt x="17673" y="10010"/>
                      <a:pt x="16364" y="10010"/>
                    </a:cubicBezTo>
                    <a:cubicBezTo>
                      <a:pt x="17673" y="9483"/>
                      <a:pt x="18982" y="8429"/>
                      <a:pt x="19636" y="7902"/>
                    </a:cubicBezTo>
                    <a:cubicBezTo>
                      <a:pt x="20291" y="7376"/>
                      <a:pt x="20291" y="6322"/>
                      <a:pt x="20291" y="5268"/>
                    </a:cubicBezTo>
                    <a:cubicBezTo>
                      <a:pt x="20291" y="3688"/>
                      <a:pt x="19636" y="2634"/>
                      <a:pt x="18327" y="1580"/>
                    </a:cubicBezTo>
                    <a:cubicBezTo>
                      <a:pt x="16364" y="527"/>
                      <a:pt x="14400" y="0"/>
                      <a:pt x="10473" y="0"/>
                    </a:cubicBezTo>
                    <a:cubicBezTo>
                      <a:pt x="7855" y="0"/>
                      <a:pt x="5236" y="527"/>
                      <a:pt x="3927" y="1580"/>
                    </a:cubicBezTo>
                    <a:cubicBezTo>
                      <a:pt x="1964" y="2634"/>
                      <a:pt x="1309" y="3688"/>
                      <a:pt x="655" y="5268"/>
                    </a:cubicBezTo>
                    <a:cubicBezTo>
                      <a:pt x="7200" y="6322"/>
                      <a:pt x="7200" y="6322"/>
                      <a:pt x="7200" y="6322"/>
                    </a:cubicBezTo>
                    <a:cubicBezTo>
                      <a:pt x="7855" y="5268"/>
                      <a:pt x="7855" y="4741"/>
                      <a:pt x="8509" y="4215"/>
                    </a:cubicBezTo>
                    <a:cubicBezTo>
                      <a:pt x="9164" y="3688"/>
                      <a:pt x="9818" y="3688"/>
                      <a:pt x="10473" y="3688"/>
                    </a:cubicBezTo>
                    <a:cubicBezTo>
                      <a:pt x="11127" y="3688"/>
                      <a:pt x="11782" y="3688"/>
                      <a:pt x="12436" y="4215"/>
                    </a:cubicBezTo>
                    <a:cubicBezTo>
                      <a:pt x="13091" y="4741"/>
                      <a:pt x="13091" y="5268"/>
                      <a:pt x="13091" y="5795"/>
                    </a:cubicBezTo>
                    <a:cubicBezTo>
                      <a:pt x="13091" y="6322"/>
                      <a:pt x="13091" y="6849"/>
                      <a:pt x="12436" y="7376"/>
                    </a:cubicBezTo>
                    <a:cubicBezTo>
                      <a:pt x="11782" y="7902"/>
                      <a:pt x="11127" y="8429"/>
                      <a:pt x="9818" y="8429"/>
                    </a:cubicBezTo>
                    <a:cubicBezTo>
                      <a:pt x="9818" y="8429"/>
                      <a:pt x="9164" y="8429"/>
                      <a:pt x="9164" y="8429"/>
                    </a:cubicBezTo>
                    <a:cubicBezTo>
                      <a:pt x="8509" y="12117"/>
                      <a:pt x="8509" y="12117"/>
                      <a:pt x="8509" y="12117"/>
                    </a:cubicBezTo>
                    <a:cubicBezTo>
                      <a:pt x="9818" y="12117"/>
                      <a:pt x="10473" y="12117"/>
                      <a:pt x="11127" y="12117"/>
                    </a:cubicBezTo>
                    <a:cubicBezTo>
                      <a:pt x="11782" y="12117"/>
                      <a:pt x="13091" y="12117"/>
                      <a:pt x="13745" y="12644"/>
                    </a:cubicBezTo>
                    <a:cubicBezTo>
                      <a:pt x="14400" y="13171"/>
                      <a:pt x="14400" y="14224"/>
                      <a:pt x="14400" y="15278"/>
                    </a:cubicBezTo>
                    <a:cubicBezTo>
                      <a:pt x="14400" y="15805"/>
                      <a:pt x="14400" y="16859"/>
                      <a:pt x="13745" y="17385"/>
                    </a:cubicBezTo>
                    <a:cubicBezTo>
                      <a:pt x="13091" y="17912"/>
                      <a:pt x="11782" y="18439"/>
                      <a:pt x="11127" y="18439"/>
                    </a:cubicBezTo>
                    <a:close/>
                  </a:path>
                </a:pathLst>
              </a:custGeom>
              <a:grpFill/>
              <a:ln w="12700" cap="flat">
                <a:noFill/>
                <a:miter lim="400000"/>
              </a:ln>
              <a:effectLst/>
            </p:spPr>
            <p:txBody>
              <a:bodyPr wrap="square" lIns="91439" tIns="91439" rIns="91439" bIns="91439" numCol="1" anchor="t">
                <a:noAutofit/>
              </a:bodyPr>
              <a:lstStyle/>
              <a:p>
                <a:endParaRPr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sp>
          <p:nvSpPr>
            <p:cNvPr id="63" name="Freeform 81"/>
            <p:cNvSpPr/>
            <p:nvPr/>
          </p:nvSpPr>
          <p:spPr>
            <a:xfrm>
              <a:off x="7187656" y="2175729"/>
              <a:ext cx="534999" cy="53499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4894"/>
                    <a:pt x="16706" y="0"/>
                    <a:pt x="10800" y="0"/>
                  </a:cubicBezTo>
                  <a:cubicBezTo>
                    <a:pt x="4894" y="0"/>
                    <a:pt x="0" y="4894"/>
                    <a:pt x="0" y="10800"/>
                  </a:cubicBezTo>
                  <a:cubicBezTo>
                    <a:pt x="0" y="11813"/>
                    <a:pt x="0" y="19913"/>
                    <a:pt x="0" y="19913"/>
                  </a:cubicBezTo>
                  <a:cubicBezTo>
                    <a:pt x="0" y="20925"/>
                    <a:pt x="675" y="21600"/>
                    <a:pt x="1687" y="21600"/>
                  </a:cubicBezTo>
                  <a:cubicBezTo>
                    <a:pt x="4894" y="21600"/>
                    <a:pt x="4894" y="21600"/>
                    <a:pt x="4894" y="21600"/>
                  </a:cubicBezTo>
                  <a:cubicBezTo>
                    <a:pt x="5906" y="21600"/>
                    <a:pt x="6581" y="20925"/>
                    <a:pt x="6581" y="19913"/>
                  </a:cubicBezTo>
                  <a:cubicBezTo>
                    <a:pt x="6581" y="15019"/>
                    <a:pt x="6581" y="15019"/>
                    <a:pt x="6581" y="15019"/>
                  </a:cubicBezTo>
                  <a:cubicBezTo>
                    <a:pt x="6581" y="14006"/>
                    <a:pt x="5906" y="13331"/>
                    <a:pt x="4894" y="13331"/>
                  </a:cubicBezTo>
                  <a:cubicBezTo>
                    <a:pt x="2531" y="13331"/>
                    <a:pt x="2531" y="13331"/>
                    <a:pt x="2531" y="13331"/>
                  </a:cubicBezTo>
                  <a:cubicBezTo>
                    <a:pt x="2531" y="10800"/>
                    <a:pt x="2531" y="10800"/>
                    <a:pt x="2531" y="10800"/>
                  </a:cubicBezTo>
                  <a:cubicBezTo>
                    <a:pt x="2531" y="10800"/>
                    <a:pt x="2531" y="10800"/>
                    <a:pt x="2531" y="10800"/>
                  </a:cubicBezTo>
                  <a:cubicBezTo>
                    <a:pt x="2531" y="6244"/>
                    <a:pt x="6244" y="2362"/>
                    <a:pt x="10800" y="2362"/>
                  </a:cubicBezTo>
                  <a:cubicBezTo>
                    <a:pt x="15356" y="2362"/>
                    <a:pt x="19238" y="6244"/>
                    <a:pt x="19238" y="10800"/>
                  </a:cubicBezTo>
                  <a:cubicBezTo>
                    <a:pt x="19238" y="13331"/>
                    <a:pt x="19238" y="13331"/>
                    <a:pt x="19238" y="13331"/>
                  </a:cubicBezTo>
                  <a:cubicBezTo>
                    <a:pt x="16706" y="13331"/>
                    <a:pt x="16706" y="13331"/>
                    <a:pt x="16706" y="13331"/>
                  </a:cubicBezTo>
                  <a:cubicBezTo>
                    <a:pt x="15694" y="13331"/>
                    <a:pt x="15019" y="14006"/>
                    <a:pt x="15019" y="15019"/>
                  </a:cubicBezTo>
                  <a:cubicBezTo>
                    <a:pt x="15019" y="19913"/>
                    <a:pt x="15019" y="19913"/>
                    <a:pt x="15019" y="19913"/>
                  </a:cubicBezTo>
                  <a:cubicBezTo>
                    <a:pt x="15019" y="20925"/>
                    <a:pt x="15694" y="21600"/>
                    <a:pt x="16706" y="21600"/>
                  </a:cubicBezTo>
                  <a:cubicBezTo>
                    <a:pt x="19913" y="21600"/>
                    <a:pt x="19913" y="21600"/>
                    <a:pt x="19913" y="21600"/>
                  </a:cubicBezTo>
                  <a:cubicBezTo>
                    <a:pt x="20925" y="21600"/>
                    <a:pt x="21600" y="20925"/>
                    <a:pt x="21600" y="19913"/>
                  </a:cubicBezTo>
                  <a:cubicBezTo>
                    <a:pt x="21600" y="19913"/>
                    <a:pt x="21600" y="11813"/>
                    <a:pt x="21600" y="10800"/>
                  </a:cubicBezTo>
                  <a:close/>
                </a:path>
              </a:pathLst>
            </a:custGeom>
            <a:solidFill>
              <a:schemeClr val="accent3"/>
            </a:solidFill>
            <a:ln w="12700" cap="flat">
              <a:noFill/>
              <a:miter lim="400000"/>
            </a:ln>
            <a:effectLst/>
          </p:spPr>
          <p:txBody>
            <a:bodyPr wrap="square" lIns="91439" tIns="91439" rIns="91439" bIns="91439" numCol="1" anchor="t">
              <a:noAutofit/>
            </a:bodyPr>
            <a:lstStyle/>
            <a:p>
              <a:endParaRPr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64" name="组合 63"/>
            <p:cNvGrpSpPr/>
            <p:nvPr/>
          </p:nvGrpSpPr>
          <p:grpSpPr>
            <a:xfrm>
              <a:off x="4574503" y="2180487"/>
              <a:ext cx="534999" cy="535000"/>
              <a:chOff x="7864577" y="1611282"/>
              <a:chExt cx="433555" cy="433556"/>
            </a:xfrm>
            <a:solidFill>
              <a:schemeClr val="accent2"/>
            </a:solidFill>
          </p:grpSpPr>
          <p:sp>
            <p:nvSpPr>
              <p:cNvPr id="86" name="Freeform 153"/>
              <p:cNvSpPr/>
              <p:nvPr/>
            </p:nvSpPr>
            <p:spPr>
              <a:xfrm>
                <a:off x="8030558" y="1814466"/>
                <a:ext cx="267574" cy="230372"/>
              </a:xfrm>
              <a:custGeom>
                <a:avLst/>
                <a:gdLst/>
                <a:ahLst/>
                <a:cxnLst>
                  <a:cxn ang="0">
                    <a:pos x="wd2" y="hd2"/>
                  </a:cxn>
                  <a:cxn ang="5400000">
                    <a:pos x="wd2" y="hd2"/>
                  </a:cxn>
                  <a:cxn ang="10800000">
                    <a:pos x="wd2" y="hd2"/>
                  </a:cxn>
                  <a:cxn ang="16200000">
                    <a:pos x="wd2" y="hd2"/>
                  </a:cxn>
                </a:cxnLst>
                <a:rect l="0" t="0" r="r" b="b"/>
                <a:pathLst>
                  <a:path w="21600" h="21600" extrusionOk="0">
                    <a:moveTo>
                      <a:pt x="21600" y="9529"/>
                    </a:moveTo>
                    <a:cubicBezTo>
                      <a:pt x="21600" y="4129"/>
                      <a:pt x="16678" y="0"/>
                      <a:pt x="10937" y="0"/>
                    </a:cubicBezTo>
                    <a:cubicBezTo>
                      <a:pt x="4922" y="0"/>
                      <a:pt x="0" y="4129"/>
                      <a:pt x="0" y="9529"/>
                    </a:cubicBezTo>
                    <a:cubicBezTo>
                      <a:pt x="0" y="14929"/>
                      <a:pt x="4922" y="19059"/>
                      <a:pt x="10937" y="19059"/>
                    </a:cubicBezTo>
                    <a:cubicBezTo>
                      <a:pt x="11757" y="19059"/>
                      <a:pt x="12851" y="19059"/>
                      <a:pt x="13671" y="18741"/>
                    </a:cubicBezTo>
                    <a:cubicBezTo>
                      <a:pt x="19959" y="21600"/>
                      <a:pt x="19959" y="21600"/>
                      <a:pt x="19959" y="21600"/>
                    </a:cubicBezTo>
                    <a:cubicBezTo>
                      <a:pt x="19139" y="15565"/>
                      <a:pt x="19139" y="15565"/>
                      <a:pt x="19139" y="15565"/>
                    </a:cubicBezTo>
                    <a:cubicBezTo>
                      <a:pt x="20780" y="13976"/>
                      <a:pt x="21600" y="11753"/>
                      <a:pt x="21600" y="9529"/>
                    </a:cubicBezTo>
                    <a:close/>
                  </a:path>
                </a:pathLst>
              </a:custGeom>
              <a:grpFill/>
              <a:ln w="12700" cap="flat">
                <a:noFill/>
                <a:miter lim="400000"/>
              </a:ln>
              <a:effectLst/>
            </p:spPr>
            <p:txBody>
              <a:bodyPr wrap="square" lIns="91439" tIns="91439" rIns="91439" bIns="91439" numCol="1" anchor="t">
                <a:noAutofit/>
              </a:bodyPr>
              <a:lstStyle/>
              <a:p>
                <a:endParaRPr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87" name="Freeform 154"/>
              <p:cNvSpPr/>
              <p:nvPr/>
            </p:nvSpPr>
            <p:spPr>
              <a:xfrm>
                <a:off x="7864577" y="1611282"/>
                <a:ext cx="433555" cy="374890"/>
              </a:xfrm>
              <a:custGeom>
                <a:avLst/>
                <a:gdLst/>
                <a:ahLst/>
                <a:cxnLst>
                  <a:cxn ang="0">
                    <a:pos x="wd2" y="hd2"/>
                  </a:cxn>
                  <a:cxn ang="5400000">
                    <a:pos x="wd2" y="hd2"/>
                  </a:cxn>
                  <a:cxn ang="10800000">
                    <a:pos x="wd2" y="hd2"/>
                  </a:cxn>
                  <a:cxn ang="16200000">
                    <a:pos x="wd2" y="hd2"/>
                  </a:cxn>
                </a:cxnLst>
                <a:rect l="0" t="0" r="r" b="b"/>
                <a:pathLst>
                  <a:path w="21600" h="21600" extrusionOk="0">
                    <a:moveTo>
                      <a:pt x="4725" y="5059"/>
                    </a:moveTo>
                    <a:cubicBezTo>
                      <a:pt x="5400" y="4281"/>
                      <a:pt x="6412" y="3892"/>
                      <a:pt x="7425" y="3503"/>
                    </a:cubicBezTo>
                    <a:cubicBezTo>
                      <a:pt x="8437" y="3114"/>
                      <a:pt x="9619" y="2919"/>
                      <a:pt x="10800" y="2919"/>
                    </a:cubicBezTo>
                    <a:cubicBezTo>
                      <a:pt x="11981" y="2919"/>
                      <a:pt x="13163" y="3114"/>
                      <a:pt x="14175" y="3503"/>
                    </a:cubicBezTo>
                    <a:cubicBezTo>
                      <a:pt x="15188" y="3892"/>
                      <a:pt x="16200" y="4281"/>
                      <a:pt x="16875" y="5059"/>
                    </a:cubicBezTo>
                    <a:cubicBezTo>
                      <a:pt x="18394" y="6227"/>
                      <a:pt x="19069" y="7978"/>
                      <a:pt x="19069" y="9535"/>
                    </a:cubicBezTo>
                    <a:cubicBezTo>
                      <a:pt x="19069" y="9924"/>
                      <a:pt x="19069" y="10314"/>
                      <a:pt x="19069" y="10703"/>
                    </a:cubicBezTo>
                    <a:cubicBezTo>
                      <a:pt x="19575" y="11092"/>
                      <a:pt x="20081" y="11481"/>
                      <a:pt x="20588" y="11870"/>
                    </a:cubicBezTo>
                    <a:cubicBezTo>
                      <a:pt x="20756" y="12065"/>
                      <a:pt x="20925" y="12065"/>
                      <a:pt x="21094" y="12259"/>
                    </a:cubicBezTo>
                    <a:cubicBezTo>
                      <a:pt x="21431" y="11481"/>
                      <a:pt x="21600" y="10508"/>
                      <a:pt x="21600" y="9535"/>
                    </a:cubicBezTo>
                    <a:cubicBezTo>
                      <a:pt x="21600" y="4281"/>
                      <a:pt x="16706" y="0"/>
                      <a:pt x="10800" y="0"/>
                    </a:cubicBezTo>
                    <a:cubicBezTo>
                      <a:pt x="4894" y="0"/>
                      <a:pt x="0" y="4281"/>
                      <a:pt x="0" y="9535"/>
                    </a:cubicBezTo>
                    <a:cubicBezTo>
                      <a:pt x="0" y="11870"/>
                      <a:pt x="844" y="13816"/>
                      <a:pt x="2362" y="15568"/>
                    </a:cubicBezTo>
                    <a:cubicBezTo>
                      <a:pt x="1519" y="21600"/>
                      <a:pt x="1519" y="21600"/>
                      <a:pt x="1519" y="21600"/>
                    </a:cubicBezTo>
                    <a:cubicBezTo>
                      <a:pt x="6750" y="19265"/>
                      <a:pt x="6750" y="19265"/>
                      <a:pt x="6750" y="19265"/>
                    </a:cubicBezTo>
                    <a:cubicBezTo>
                      <a:pt x="6750" y="18681"/>
                      <a:pt x="6581" y="18097"/>
                      <a:pt x="6581" y="17514"/>
                    </a:cubicBezTo>
                    <a:cubicBezTo>
                      <a:pt x="6581" y="17124"/>
                      <a:pt x="6581" y="16541"/>
                      <a:pt x="6750" y="16151"/>
                    </a:cubicBezTo>
                    <a:cubicBezTo>
                      <a:pt x="4556" y="17124"/>
                      <a:pt x="4556" y="17124"/>
                      <a:pt x="4556" y="17124"/>
                    </a:cubicBezTo>
                    <a:cubicBezTo>
                      <a:pt x="4894" y="14400"/>
                      <a:pt x="4894" y="14400"/>
                      <a:pt x="4894" y="14400"/>
                    </a:cubicBezTo>
                    <a:cubicBezTo>
                      <a:pt x="4050" y="13427"/>
                      <a:pt x="4050" y="13427"/>
                      <a:pt x="4050" y="13427"/>
                    </a:cubicBezTo>
                    <a:cubicBezTo>
                      <a:pt x="3375" y="12649"/>
                      <a:pt x="2531" y="11286"/>
                      <a:pt x="2531" y="9535"/>
                    </a:cubicBezTo>
                    <a:cubicBezTo>
                      <a:pt x="2531" y="7978"/>
                      <a:pt x="3206" y="6227"/>
                      <a:pt x="4725" y="5059"/>
                    </a:cubicBezTo>
                    <a:close/>
                  </a:path>
                </a:pathLst>
              </a:custGeom>
              <a:grpFill/>
              <a:ln w="12700" cap="flat">
                <a:noFill/>
                <a:miter lim="400000"/>
              </a:ln>
              <a:effectLst/>
            </p:spPr>
            <p:txBody>
              <a:bodyPr wrap="square" lIns="91439" tIns="91439" rIns="91439" bIns="91439" numCol="1" anchor="t">
                <a:noAutofit/>
              </a:bodyPr>
              <a:lstStyle/>
              <a:p>
                <a:endParaRPr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sp>
          <p:nvSpPr>
            <p:cNvPr id="65" name="Freeform 174"/>
            <p:cNvSpPr/>
            <p:nvPr/>
          </p:nvSpPr>
          <p:spPr>
            <a:xfrm>
              <a:off x="9800809" y="2199537"/>
              <a:ext cx="534999" cy="53499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9406"/>
                    <a:pt x="21600" y="19406"/>
                    <a:pt x="21600" y="19406"/>
                  </a:cubicBezTo>
                  <a:cubicBezTo>
                    <a:pt x="21600" y="18225"/>
                    <a:pt x="20925" y="17381"/>
                    <a:pt x="19913" y="17044"/>
                  </a:cubicBezTo>
                  <a:cubicBezTo>
                    <a:pt x="19913" y="17044"/>
                    <a:pt x="19913" y="17044"/>
                    <a:pt x="19913" y="17044"/>
                  </a:cubicBezTo>
                  <a:cubicBezTo>
                    <a:pt x="19744" y="16875"/>
                    <a:pt x="14681" y="15694"/>
                    <a:pt x="14006" y="14175"/>
                  </a:cubicBezTo>
                  <a:cubicBezTo>
                    <a:pt x="13669" y="13500"/>
                    <a:pt x="14006" y="12656"/>
                    <a:pt x="14344" y="12150"/>
                  </a:cubicBezTo>
                  <a:cubicBezTo>
                    <a:pt x="14513" y="11981"/>
                    <a:pt x="14681" y="11644"/>
                    <a:pt x="14850" y="11475"/>
                  </a:cubicBezTo>
                  <a:cubicBezTo>
                    <a:pt x="14850" y="11475"/>
                    <a:pt x="14850" y="11475"/>
                    <a:pt x="14850" y="11475"/>
                  </a:cubicBezTo>
                  <a:cubicBezTo>
                    <a:pt x="14850" y="11475"/>
                    <a:pt x="14850" y="11475"/>
                    <a:pt x="14850" y="11475"/>
                  </a:cubicBezTo>
                  <a:cubicBezTo>
                    <a:pt x="15694" y="10125"/>
                    <a:pt x="16369" y="8269"/>
                    <a:pt x="16369" y="6075"/>
                  </a:cubicBezTo>
                  <a:cubicBezTo>
                    <a:pt x="16538" y="2700"/>
                    <a:pt x="13838" y="0"/>
                    <a:pt x="10800" y="0"/>
                  </a:cubicBezTo>
                  <a:cubicBezTo>
                    <a:pt x="10800" y="0"/>
                    <a:pt x="10800" y="0"/>
                    <a:pt x="10800" y="0"/>
                  </a:cubicBezTo>
                  <a:cubicBezTo>
                    <a:pt x="10800" y="0"/>
                    <a:pt x="10800" y="0"/>
                    <a:pt x="10800" y="0"/>
                  </a:cubicBezTo>
                  <a:cubicBezTo>
                    <a:pt x="10800" y="0"/>
                    <a:pt x="10800" y="0"/>
                    <a:pt x="10800" y="0"/>
                  </a:cubicBezTo>
                  <a:cubicBezTo>
                    <a:pt x="10800" y="0"/>
                    <a:pt x="10800" y="0"/>
                    <a:pt x="10800" y="0"/>
                  </a:cubicBezTo>
                  <a:cubicBezTo>
                    <a:pt x="7762" y="0"/>
                    <a:pt x="5062" y="2700"/>
                    <a:pt x="5231" y="6075"/>
                  </a:cubicBezTo>
                  <a:cubicBezTo>
                    <a:pt x="5231" y="8269"/>
                    <a:pt x="5906" y="10125"/>
                    <a:pt x="6750" y="11475"/>
                  </a:cubicBezTo>
                  <a:cubicBezTo>
                    <a:pt x="6750" y="11475"/>
                    <a:pt x="6750" y="11475"/>
                    <a:pt x="6750" y="11475"/>
                  </a:cubicBezTo>
                  <a:cubicBezTo>
                    <a:pt x="6750" y="11475"/>
                    <a:pt x="6750" y="11475"/>
                    <a:pt x="6750" y="11475"/>
                  </a:cubicBezTo>
                  <a:cubicBezTo>
                    <a:pt x="6919" y="11644"/>
                    <a:pt x="7087" y="11981"/>
                    <a:pt x="7256" y="12150"/>
                  </a:cubicBezTo>
                  <a:cubicBezTo>
                    <a:pt x="7594" y="12656"/>
                    <a:pt x="7931" y="13500"/>
                    <a:pt x="7594" y="14175"/>
                  </a:cubicBezTo>
                  <a:cubicBezTo>
                    <a:pt x="6919" y="15694"/>
                    <a:pt x="1856" y="16875"/>
                    <a:pt x="1687" y="17044"/>
                  </a:cubicBezTo>
                  <a:cubicBezTo>
                    <a:pt x="1687" y="17044"/>
                    <a:pt x="1687" y="17044"/>
                    <a:pt x="1687" y="17044"/>
                  </a:cubicBezTo>
                  <a:cubicBezTo>
                    <a:pt x="675" y="17381"/>
                    <a:pt x="0" y="18225"/>
                    <a:pt x="0" y="19406"/>
                  </a:cubicBezTo>
                  <a:cubicBezTo>
                    <a:pt x="0" y="21600"/>
                    <a:pt x="0" y="21600"/>
                    <a:pt x="0" y="21600"/>
                  </a:cubicBezTo>
                  <a:lnTo>
                    <a:pt x="21600" y="21600"/>
                  </a:lnTo>
                  <a:close/>
                </a:path>
              </a:pathLst>
            </a:custGeom>
            <a:solidFill>
              <a:schemeClr val="accent4"/>
            </a:solidFill>
            <a:ln w="12700" cap="flat">
              <a:noFill/>
              <a:miter lim="400000"/>
            </a:ln>
            <a:effectLst/>
          </p:spPr>
          <p:txBody>
            <a:bodyPr wrap="square" lIns="91439" tIns="91439" rIns="91439" bIns="91439" numCol="1" anchor="t">
              <a:noAutofit/>
            </a:bodyPr>
            <a:lstStyle/>
            <a:p>
              <a:endParaRPr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6" name="文本框 65"/>
            <p:cNvSpPr txBox="1"/>
            <p:nvPr/>
          </p:nvSpPr>
          <p:spPr>
            <a:xfrm>
              <a:off x="273973" y="3142820"/>
              <a:ext cx="3833495" cy="306705"/>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pPr algn="ctr"/>
              <a:r>
                <a:rPr lang="en-US" altLang="zh-CN" sz="14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基于组件的对象系统</a:t>
              </a:r>
              <a:endParaRPr lang="en-US" altLang="zh-CN" sz="14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7" name="文本框 66"/>
            <p:cNvSpPr txBox="1"/>
            <p:nvPr/>
          </p:nvSpPr>
          <p:spPr>
            <a:xfrm>
              <a:off x="4007138" y="3142820"/>
              <a:ext cx="1731010" cy="306705"/>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pPr algn="ctr"/>
              <a:r>
                <a:rPr lang="en-US" altLang="zh-CN" sz="14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Unity良好的生态圈</a:t>
              </a:r>
              <a:endParaRPr lang="en-US" altLang="zh-CN" sz="14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8" name="文本框 67"/>
            <p:cNvSpPr txBox="1"/>
            <p:nvPr/>
          </p:nvSpPr>
          <p:spPr>
            <a:xfrm>
              <a:off x="6702713" y="3142820"/>
              <a:ext cx="1546860" cy="306705"/>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pPr algn="ctr"/>
              <a:r>
                <a:rPr lang="en-US" altLang="zh-CN" sz="14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专业的物理引擎</a:t>
              </a:r>
              <a:endParaRPr lang="en-US" altLang="zh-CN" sz="14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9" name="文本框 68"/>
            <p:cNvSpPr txBox="1"/>
            <p:nvPr/>
          </p:nvSpPr>
          <p:spPr>
            <a:xfrm>
              <a:off x="9467850" y="3132987"/>
              <a:ext cx="1279754" cy="306705"/>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pPr algn="ctr"/>
              <a:r>
                <a:rPr lang="zh-CN" altLang="en-US" sz="14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多平台发布</a:t>
              </a:r>
              <a:endParaRPr lang="zh-CN" altLang="en-US" sz="14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0" name="文本框 69"/>
            <p:cNvSpPr txBox="1"/>
            <p:nvPr/>
          </p:nvSpPr>
          <p:spPr>
            <a:xfrm>
              <a:off x="1880253" y="5583673"/>
              <a:ext cx="496822" cy="184666"/>
            </a:xfrm>
            <a:prstGeom prst="rect">
              <a:avLst/>
            </a:prstGeom>
            <a:noFill/>
          </p:spPr>
          <p:txBody>
            <a:bodyPr wrap="square" rtlCol="0">
              <a:spAutoFit/>
            </a:bodyPr>
            <a:lstStyle/>
            <a:p>
              <a:pPr algn="dist"/>
              <a:r>
                <a:rPr lang="zh-CN" altLang="en-US" sz="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zh-CN" altLang="en-US" sz="600"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1" name="文本框 70"/>
            <p:cNvSpPr txBox="1"/>
            <p:nvPr/>
          </p:nvSpPr>
          <p:spPr>
            <a:xfrm>
              <a:off x="4527551" y="5583673"/>
              <a:ext cx="496822" cy="184666"/>
            </a:xfrm>
            <a:prstGeom prst="rect">
              <a:avLst/>
            </a:prstGeom>
            <a:noFill/>
          </p:spPr>
          <p:txBody>
            <a:bodyPr wrap="square" rtlCol="0">
              <a:spAutoFit/>
            </a:bodyPr>
            <a:lstStyle/>
            <a:p>
              <a:pPr algn="dist"/>
              <a:r>
                <a:rPr lang="zh-CN" altLang="en-US" sz="600"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zh-CN" altLang="en-US" sz="600"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2" name="文本框 71"/>
            <p:cNvSpPr txBox="1"/>
            <p:nvPr/>
          </p:nvSpPr>
          <p:spPr>
            <a:xfrm>
              <a:off x="7190089" y="5583673"/>
              <a:ext cx="496822" cy="184666"/>
            </a:xfrm>
            <a:prstGeom prst="rect">
              <a:avLst/>
            </a:prstGeom>
            <a:noFill/>
          </p:spPr>
          <p:txBody>
            <a:bodyPr wrap="square" rtlCol="0">
              <a:spAutoFit/>
            </a:bodyPr>
            <a:lstStyle/>
            <a:p>
              <a:pPr algn="dist"/>
              <a:r>
                <a:rPr lang="zh-CN" altLang="en-US" sz="600" dirty="0">
                  <a:solidFill>
                    <a:schemeClr val="accent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zh-CN" altLang="en-US" sz="600" dirty="0">
                <a:solidFill>
                  <a:schemeClr val="accent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3" name="文本框 72"/>
            <p:cNvSpPr txBox="1"/>
            <p:nvPr/>
          </p:nvSpPr>
          <p:spPr>
            <a:xfrm>
              <a:off x="9845007" y="5583673"/>
              <a:ext cx="496822" cy="184666"/>
            </a:xfrm>
            <a:prstGeom prst="rect">
              <a:avLst/>
            </a:prstGeom>
            <a:noFill/>
          </p:spPr>
          <p:txBody>
            <a:bodyPr wrap="square" rtlCol="0">
              <a:spAutoFit/>
            </a:bodyPr>
            <a:lstStyle/>
            <a:p>
              <a:pPr algn="dist"/>
              <a:r>
                <a:rPr lang="zh-CN" altLang="en-US" sz="600" dirty="0">
                  <a:solidFill>
                    <a:schemeClr val="accent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zh-CN" altLang="en-US" sz="600" dirty="0">
                <a:solidFill>
                  <a:schemeClr val="accent3"/>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85" name="文本框 84"/>
            <p:cNvSpPr txBox="1"/>
            <p:nvPr/>
          </p:nvSpPr>
          <p:spPr>
            <a:xfrm>
              <a:off x="1176308" y="3662704"/>
              <a:ext cx="2029172" cy="138366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每个对象都具有一系列组件，通过这些组件能够即为方便地改变对象的属性与</a:t>
              </a:r>
              <a:r>
                <a:rPr lang="zh-CN" altLang="en-US" sz="1400"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行为。</a:t>
              </a:r>
              <a:endParaRPr lang="zh-CN" altLang="en-US" sz="1400"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83" name="文本框 82"/>
            <p:cNvSpPr txBox="1"/>
            <p:nvPr/>
          </p:nvSpPr>
          <p:spPr>
            <a:xfrm>
              <a:off x="3739168" y="3662885"/>
              <a:ext cx="2073910" cy="1706880"/>
            </a:xfrm>
            <a:prstGeom prst="rect">
              <a:avLst/>
            </a:prstGeom>
            <a:noFill/>
          </p:spPr>
          <p:txBody>
            <a:bodyPr wrap="square" rtlCol="0">
              <a:spAutoFit/>
            </a:bodyPr>
            <a:lstStyle/>
            <a:p>
              <a:pPr algn="ctr">
                <a:lnSpc>
                  <a:spcPct val="150000"/>
                </a:lnSpc>
              </a:pPr>
              <a:r>
                <a:rPr lang="en-US" altLang="zh-CN" sz="1400"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Unity</a:t>
              </a:r>
              <a:r>
                <a:rPr lang="zh-CN" altLang="en-US" sz="1400"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有一个较为完善的商店系统，在里面可以找到国内外的素材。另外在论坛、淘宝等平台也有丰富的</a:t>
              </a:r>
              <a:r>
                <a:rPr lang="en-US" altLang="zh-CN" sz="1400"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unity</a:t>
              </a:r>
              <a:r>
                <a:rPr lang="zh-CN" altLang="en-US" sz="1400"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资源。</a:t>
              </a:r>
              <a:endParaRPr lang="zh-CN" altLang="en-US" sz="1400"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81" name="文本框 80"/>
            <p:cNvSpPr txBox="1"/>
            <p:nvPr/>
          </p:nvSpPr>
          <p:spPr>
            <a:xfrm>
              <a:off x="6502654" y="3662704"/>
              <a:ext cx="2029172" cy="598711"/>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Unity支持NVIDIAPhysX物理引擎，可模拟包含刚体&amp;柔体、关节物理、车辆物理等。</a:t>
              </a:r>
              <a:endParaRPr lang="zh-CN" altLang="en-US" sz="1400"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9" name="文本框 78"/>
            <p:cNvSpPr txBox="1"/>
            <p:nvPr/>
          </p:nvSpPr>
          <p:spPr>
            <a:xfrm>
              <a:off x="9093346" y="3662704"/>
              <a:ext cx="2029172" cy="598711"/>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unity3d游戏开发支持的平台，无疑是当下较为流行的平台。满足绝大部分项目需求。</a:t>
              </a:r>
              <a:endParaRPr lang="zh-CN" altLang="en-US" sz="1400"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0524" y="402593"/>
            <a:ext cx="2232026" cy="2232026"/>
            <a:chOff x="542924" y="345443"/>
            <a:chExt cx="2232026" cy="2232026"/>
          </a:xfrm>
        </p:grpSpPr>
        <p:sp>
          <p:nvSpPr>
            <p:cNvPr id="69" name="矩形: 圆角 68"/>
            <p:cNvSpPr/>
            <p:nvPr/>
          </p:nvSpPr>
          <p:spPr>
            <a:xfrm>
              <a:off x="542924" y="890905"/>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圆角 70"/>
            <p:cNvSpPr/>
            <p:nvPr/>
          </p:nvSpPr>
          <p:spPr>
            <a:xfrm rot="5400000">
              <a:off x="-114791" y="1339043"/>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圆角 67"/>
            <p:cNvSpPr/>
            <p:nvPr/>
          </p:nvSpPr>
          <p:spPr>
            <a:xfrm>
              <a:off x="542924" y="722630"/>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圆角 69"/>
            <p:cNvSpPr/>
            <p:nvPr/>
          </p:nvSpPr>
          <p:spPr>
            <a:xfrm rot="5400000">
              <a:off x="-36529" y="1429056"/>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rot="10800000">
            <a:off x="9344024" y="4098293"/>
            <a:ext cx="2232026" cy="2232026"/>
            <a:chOff x="542924" y="345443"/>
            <a:chExt cx="2232026" cy="2232026"/>
          </a:xfrm>
        </p:grpSpPr>
        <p:sp>
          <p:nvSpPr>
            <p:cNvPr id="75" name="矩形: 圆角 74"/>
            <p:cNvSpPr/>
            <p:nvPr/>
          </p:nvSpPr>
          <p:spPr>
            <a:xfrm>
              <a:off x="542924" y="890905"/>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圆角 75"/>
            <p:cNvSpPr/>
            <p:nvPr/>
          </p:nvSpPr>
          <p:spPr>
            <a:xfrm rot="5400000">
              <a:off x="-114791" y="1339043"/>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圆角 76"/>
            <p:cNvSpPr/>
            <p:nvPr/>
          </p:nvSpPr>
          <p:spPr>
            <a:xfrm>
              <a:off x="542924" y="722630"/>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圆角 77"/>
            <p:cNvSpPr/>
            <p:nvPr/>
          </p:nvSpPr>
          <p:spPr>
            <a:xfrm rot="5400000">
              <a:off x="-36529" y="1429056"/>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图文框 2"/>
          <p:cNvSpPr/>
          <p:nvPr/>
        </p:nvSpPr>
        <p:spPr>
          <a:xfrm>
            <a:off x="0" y="0"/>
            <a:ext cx="12192000" cy="6858000"/>
          </a:xfrm>
          <a:prstGeom prst="frame">
            <a:avLst>
              <a:gd name="adj1" fmla="val 11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3" name="组合 22"/>
          <p:cNvGrpSpPr/>
          <p:nvPr/>
        </p:nvGrpSpPr>
        <p:grpSpPr>
          <a:xfrm>
            <a:off x="4067692" y="1468349"/>
            <a:ext cx="4056617" cy="2935691"/>
            <a:chOff x="4074615" y="1411199"/>
            <a:chExt cx="4056617" cy="2935691"/>
          </a:xfrm>
        </p:grpSpPr>
        <p:sp>
          <p:nvSpPr>
            <p:cNvPr id="24" name="文本框 23"/>
            <p:cNvSpPr txBox="1"/>
            <p:nvPr/>
          </p:nvSpPr>
          <p:spPr>
            <a:xfrm>
              <a:off x="4984672" y="3390807"/>
              <a:ext cx="2236510" cy="707886"/>
            </a:xfrm>
            <a:prstGeom prst="rect">
              <a:avLst/>
            </a:prstGeom>
            <a:noFill/>
          </p:spPr>
          <p:txBody>
            <a:bodyPr wrap="none" rtlCol="0">
              <a:spAutoFit/>
            </a:bodyPr>
            <a:lstStyle/>
            <a:p>
              <a:pPr algn="ctr"/>
              <a:r>
                <a:rPr lang="zh-CN" altLang="en-US" sz="40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竞品分析</a:t>
              </a:r>
              <a:endParaRPr lang="zh-CN" altLang="en-US" sz="40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endParaRPr>
            </a:p>
          </p:txBody>
        </p:sp>
        <p:sp>
          <p:nvSpPr>
            <p:cNvPr id="26" name="矩形 25"/>
            <p:cNvSpPr/>
            <p:nvPr/>
          </p:nvSpPr>
          <p:spPr>
            <a:xfrm>
              <a:off x="5135184" y="1411199"/>
              <a:ext cx="1935480" cy="2214880"/>
            </a:xfrm>
            <a:prstGeom prst="rect">
              <a:avLst/>
            </a:prstGeom>
            <a:effectLst>
              <a:outerShdw blurRad="50800" dist="38100" dir="2700000" algn="tl" rotWithShape="0">
                <a:prstClr val="black">
                  <a:alpha val="20000"/>
                </a:prstClr>
              </a:outerShdw>
            </a:effectLst>
          </p:spPr>
          <p:txBody>
            <a:bodyPr wrap="none">
              <a:spAutoFit/>
            </a:bodyPr>
            <a:lstStyle/>
            <a:p>
              <a:pPr algn="ctr"/>
              <a:r>
                <a:rPr lang="en-US" altLang="zh-CN" sz="13800" dirty="0">
                  <a:solidFill>
                    <a:schemeClr val="accent1"/>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04</a:t>
              </a:r>
              <a:endParaRPr lang="zh-CN" altLang="en-US" sz="7200" dirty="0">
                <a:solidFill>
                  <a:schemeClr val="accent1"/>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endParaRPr>
            </a:p>
          </p:txBody>
        </p:sp>
        <p:grpSp>
          <p:nvGrpSpPr>
            <p:cNvPr id="27" name="组合 26"/>
            <p:cNvGrpSpPr/>
            <p:nvPr/>
          </p:nvGrpSpPr>
          <p:grpSpPr>
            <a:xfrm>
              <a:off x="4074615" y="4226070"/>
              <a:ext cx="4056617" cy="120820"/>
              <a:chOff x="4062244" y="4196941"/>
              <a:chExt cx="4056617" cy="120820"/>
            </a:xfrm>
          </p:grpSpPr>
          <p:cxnSp>
            <p:nvCxnSpPr>
              <p:cNvPr id="28" name="直接连接符 27"/>
              <p:cNvCxnSpPr/>
              <p:nvPr/>
            </p:nvCxnSpPr>
            <p:spPr>
              <a:xfrm>
                <a:off x="4062244" y="4257351"/>
                <a:ext cx="4056617"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sp>
            <p:nvSpPr>
              <p:cNvPr id="29" name="矩形: 圆角 28"/>
              <p:cNvSpPr/>
              <p:nvPr/>
            </p:nvSpPr>
            <p:spPr>
              <a:xfrm flipV="1">
                <a:off x="5751226" y="4196941"/>
                <a:ext cx="678652" cy="12082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gr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0524" y="402593"/>
            <a:ext cx="2232026" cy="2232026"/>
            <a:chOff x="542924" y="345443"/>
            <a:chExt cx="2232026" cy="2232026"/>
          </a:xfrm>
        </p:grpSpPr>
        <p:sp>
          <p:nvSpPr>
            <p:cNvPr id="69" name="矩形: 圆角 68"/>
            <p:cNvSpPr/>
            <p:nvPr/>
          </p:nvSpPr>
          <p:spPr>
            <a:xfrm>
              <a:off x="542924" y="890905"/>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圆角 70"/>
            <p:cNvSpPr/>
            <p:nvPr/>
          </p:nvSpPr>
          <p:spPr>
            <a:xfrm rot="5400000">
              <a:off x="-114791" y="1339043"/>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圆角 67"/>
            <p:cNvSpPr/>
            <p:nvPr/>
          </p:nvSpPr>
          <p:spPr>
            <a:xfrm>
              <a:off x="542924" y="722630"/>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圆角 69"/>
            <p:cNvSpPr/>
            <p:nvPr/>
          </p:nvSpPr>
          <p:spPr>
            <a:xfrm rot="5400000">
              <a:off x="-36529" y="1429056"/>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rot="10800000">
            <a:off x="9344024" y="4098293"/>
            <a:ext cx="2232026" cy="2232026"/>
            <a:chOff x="542924" y="345443"/>
            <a:chExt cx="2232026" cy="2232026"/>
          </a:xfrm>
        </p:grpSpPr>
        <p:sp>
          <p:nvSpPr>
            <p:cNvPr id="75" name="矩形: 圆角 74"/>
            <p:cNvSpPr/>
            <p:nvPr/>
          </p:nvSpPr>
          <p:spPr>
            <a:xfrm>
              <a:off x="542924" y="890905"/>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圆角 75"/>
            <p:cNvSpPr/>
            <p:nvPr/>
          </p:nvSpPr>
          <p:spPr>
            <a:xfrm rot="5400000">
              <a:off x="-114791" y="1339043"/>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圆角 76"/>
            <p:cNvSpPr/>
            <p:nvPr/>
          </p:nvSpPr>
          <p:spPr>
            <a:xfrm>
              <a:off x="542924" y="722630"/>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圆角 77"/>
            <p:cNvSpPr/>
            <p:nvPr/>
          </p:nvSpPr>
          <p:spPr>
            <a:xfrm rot="5400000">
              <a:off x="-36529" y="1429056"/>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图文框 2"/>
          <p:cNvSpPr/>
          <p:nvPr/>
        </p:nvSpPr>
        <p:spPr>
          <a:xfrm>
            <a:off x="0" y="0"/>
            <a:ext cx="12192000" cy="6858000"/>
          </a:xfrm>
          <a:prstGeom prst="frame">
            <a:avLst>
              <a:gd name="adj1" fmla="val 11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5" name="组合 4"/>
          <p:cNvGrpSpPr/>
          <p:nvPr/>
        </p:nvGrpSpPr>
        <p:grpSpPr>
          <a:xfrm>
            <a:off x="5181600" y="1226539"/>
            <a:ext cx="1828800" cy="1219987"/>
            <a:chOff x="5181600" y="1503240"/>
            <a:chExt cx="1828800" cy="1219987"/>
          </a:xfrm>
        </p:grpSpPr>
        <p:sp>
          <p:nvSpPr>
            <p:cNvPr id="23" name="文本框 22"/>
            <p:cNvSpPr txBox="1"/>
            <p:nvPr/>
          </p:nvSpPr>
          <p:spPr>
            <a:xfrm>
              <a:off x="5181600" y="1503240"/>
              <a:ext cx="1828800" cy="830997"/>
            </a:xfrm>
            <a:prstGeom prst="rect">
              <a:avLst/>
            </a:prstGeom>
            <a:noFill/>
          </p:spPr>
          <p:txBody>
            <a:bodyPr wrap="square" rtlCol="0">
              <a:spAutoFit/>
            </a:bodyPr>
            <a:lstStyle/>
            <a:p>
              <a:pPr algn="ctr"/>
              <a:r>
                <a:rPr lang="zh-CN" altLang="en-US" sz="4800" b="1" dirty="0">
                  <a:solidFill>
                    <a:schemeClr val="accent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目 录</a:t>
              </a:r>
              <a:endParaRPr lang="zh-CN" altLang="en-US" sz="4800" b="1" dirty="0">
                <a:solidFill>
                  <a:schemeClr val="accent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24" name="文本框 23"/>
            <p:cNvSpPr txBox="1"/>
            <p:nvPr/>
          </p:nvSpPr>
          <p:spPr>
            <a:xfrm>
              <a:off x="5181600" y="2384673"/>
              <a:ext cx="1828800" cy="338554"/>
            </a:xfrm>
            <a:prstGeom prst="rect">
              <a:avLst/>
            </a:prstGeom>
            <a:noFill/>
          </p:spPr>
          <p:txBody>
            <a:bodyPr wrap="square" rtlCol="0">
              <a:spAutoFit/>
            </a:bodyPr>
            <a:lstStyle/>
            <a:p>
              <a:pPr algn="dist"/>
              <a:r>
                <a:rPr lang="en-US" altLang="zh-CN" sz="1600" b="1" dirty="0">
                  <a:solidFill>
                    <a:schemeClr val="accent2">
                      <a:lumMod val="7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CONTENTS</a:t>
              </a:r>
              <a:endParaRPr lang="zh-CN" altLang="en-US" sz="1600" b="1" dirty="0">
                <a:solidFill>
                  <a:schemeClr val="accent2">
                    <a:lumMod val="7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grpSp>
        <p:nvGrpSpPr>
          <p:cNvPr id="7" name="组合 6"/>
          <p:cNvGrpSpPr/>
          <p:nvPr/>
        </p:nvGrpSpPr>
        <p:grpSpPr>
          <a:xfrm>
            <a:off x="1893004" y="3064536"/>
            <a:ext cx="3393920" cy="650214"/>
            <a:chOff x="2084412" y="3103893"/>
            <a:chExt cx="3393920" cy="650214"/>
          </a:xfrm>
        </p:grpSpPr>
        <p:sp>
          <p:nvSpPr>
            <p:cNvPr id="146" name="矩形 145"/>
            <p:cNvSpPr/>
            <p:nvPr/>
          </p:nvSpPr>
          <p:spPr bwMode="auto">
            <a:xfrm>
              <a:off x="2843126" y="3196557"/>
              <a:ext cx="2635206" cy="491490"/>
            </a:xfrm>
            <a:prstGeom prst="rect">
              <a:avLst/>
            </a:prstGeom>
            <a:noFill/>
          </p:spPr>
          <p:txBody>
            <a:bodyPr wrap="square" rtlCol="0">
              <a:spAutoFit/>
            </a:bodyPr>
            <a:lstStyle/>
            <a:p>
              <a:r>
                <a:rPr lang="zh-CN" altLang="en-US" sz="26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项目</a:t>
              </a:r>
              <a:r>
                <a:rPr lang="zh-CN" altLang="en-US" sz="26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介绍</a:t>
              </a:r>
              <a:endParaRPr lang="zh-CN" altLang="en-US" sz="26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nvGrpSpPr>
            <p:cNvPr id="6" name="组合 5"/>
            <p:cNvGrpSpPr/>
            <p:nvPr/>
          </p:nvGrpSpPr>
          <p:grpSpPr>
            <a:xfrm>
              <a:off x="2084412" y="3103893"/>
              <a:ext cx="650214" cy="650214"/>
              <a:chOff x="2084412" y="3103893"/>
              <a:chExt cx="650214" cy="650214"/>
            </a:xfrm>
          </p:grpSpPr>
          <p:sp>
            <p:nvSpPr>
              <p:cNvPr id="132" name="椭圆 131"/>
              <p:cNvSpPr/>
              <p:nvPr/>
            </p:nvSpPr>
            <p:spPr>
              <a:xfrm>
                <a:off x="2084412" y="3103893"/>
                <a:ext cx="650214" cy="6502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latin typeface="思源黑体 CN Medium" panose="020B0600000000000000" pitchFamily="34" charset="-122"/>
                  <a:ea typeface="思源黑体 CN Medium" panose="020B0600000000000000" pitchFamily="34" charset="-122"/>
                </a:endParaRPr>
              </a:p>
            </p:txBody>
          </p:sp>
          <p:sp>
            <p:nvSpPr>
              <p:cNvPr id="148" name="矩形 147"/>
              <p:cNvSpPr/>
              <p:nvPr/>
            </p:nvSpPr>
            <p:spPr bwMode="auto">
              <a:xfrm>
                <a:off x="2106263" y="3226872"/>
                <a:ext cx="611274" cy="430887"/>
              </a:xfrm>
              <a:prstGeom prst="rect">
                <a:avLst/>
              </a:prstGeom>
              <a:noFill/>
            </p:spPr>
            <p:txBody>
              <a:bodyPr wrap="square" rtlCol="0">
                <a:spAutoFit/>
              </a:bodyPr>
              <a:lstStyle/>
              <a:p>
                <a:pPr algn="ctr"/>
                <a:r>
                  <a:rPr lang="en-US" altLang="zh-CN" sz="22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01</a:t>
                </a:r>
                <a:endParaRPr lang="zh-CN" altLang="en-US" sz="22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grpSp>
      <p:grpSp>
        <p:nvGrpSpPr>
          <p:cNvPr id="198" name="组合 197"/>
          <p:cNvGrpSpPr/>
          <p:nvPr/>
        </p:nvGrpSpPr>
        <p:grpSpPr>
          <a:xfrm>
            <a:off x="6914584" y="3064536"/>
            <a:ext cx="3393920" cy="650214"/>
            <a:chOff x="2084412" y="3103893"/>
            <a:chExt cx="3393920" cy="650214"/>
          </a:xfrm>
        </p:grpSpPr>
        <p:sp>
          <p:nvSpPr>
            <p:cNvPr id="203" name="矩形 202"/>
            <p:cNvSpPr/>
            <p:nvPr/>
          </p:nvSpPr>
          <p:spPr bwMode="auto">
            <a:xfrm>
              <a:off x="2843126" y="3196557"/>
              <a:ext cx="2635206" cy="491490"/>
            </a:xfrm>
            <a:prstGeom prst="rect">
              <a:avLst/>
            </a:prstGeom>
            <a:noFill/>
          </p:spPr>
          <p:txBody>
            <a:bodyPr wrap="square" rtlCol="0">
              <a:spAutoFit/>
            </a:bodyPr>
            <a:lstStyle/>
            <a:p>
              <a:r>
                <a:rPr lang="zh-CN" altLang="en-US" sz="26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项目</a:t>
              </a:r>
              <a:r>
                <a:rPr lang="zh-CN" altLang="en-US" sz="26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功能点</a:t>
              </a:r>
              <a:endParaRPr lang="zh-CN" altLang="en-US" sz="26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nvGrpSpPr>
            <p:cNvPr id="200" name="组合 199"/>
            <p:cNvGrpSpPr/>
            <p:nvPr/>
          </p:nvGrpSpPr>
          <p:grpSpPr>
            <a:xfrm>
              <a:off x="2084412" y="3103893"/>
              <a:ext cx="650214" cy="650214"/>
              <a:chOff x="2084412" y="3103893"/>
              <a:chExt cx="650214" cy="650214"/>
            </a:xfrm>
          </p:grpSpPr>
          <p:sp>
            <p:nvSpPr>
              <p:cNvPr id="201" name="椭圆 200"/>
              <p:cNvSpPr/>
              <p:nvPr/>
            </p:nvSpPr>
            <p:spPr>
              <a:xfrm>
                <a:off x="2084412" y="3103893"/>
                <a:ext cx="650214" cy="6502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latin typeface="思源黑体 CN Medium" panose="020B0600000000000000" pitchFamily="34" charset="-122"/>
                  <a:ea typeface="思源黑体 CN Medium" panose="020B0600000000000000" pitchFamily="34" charset="-122"/>
                </a:endParaRPr>
              </a:p>
            </p:txBody>
          </p:sp>
          <p:sp>
            <p:nvSpPr>
              <p:cNvPr id="202" name="矩形 201"/>
              <p:cNvSpPr/>
              <p:nvPr/>
            </p:nvSpPr>
            <p:spPr bwMode="auto">
              <a:xfrm>
                <a:off x="2106263" y="3226872"/>
                <a:ext cx="611274" cy="430887"/>
              </a:xfrm>
              <a:prstGeom prst="rect">
                <a:avLst/>
              </a:prstGeom>
              <a:noFill/>
            </p:spPr>
            <p:txBody>
              <a:bodyPr wrap="square" rtlCol="0">
                <a:spAutoFit/>
              </a:bodyPr>
              <a:lstStyle/>
              <a:p>
                <a:pPr algn="ctr"/>
                <a:r>
                  <a:rPr lang="en-US" altLang="zh-CN" sz="22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02</a:t>
                </a:r>
                <a:endParaRPr lang="zh-CN" altLang="en-US" sz="22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grpSp>
      <p:grpSp>
        <p:nvGrpSpPr>
          <p:cNvPr id="205" name="组合 204"/>
          <p:cNvGrpSpPr/>
          <p:nvPr/>
        </p:nvGrpSpPr>
        <p:grpSpPr>
          <a:xfrm>
            <a:off x="1893004" y="4250109"/>
            <a:ext cx="3393920" cy="650214"/>
            <a:chOff x="2084412" y="3103893"/>
            <a:chExt cx="3393920" cy="650214"/>
          </a:xfrm>
        </p:grpSpPr>
        <p:sp>
          <p:nvSpPr>
            <p:cNvPr id="210" name="矩形 209"/>
            <p:cNvSpPr/>
            <p:nvPr/>
          </p:nvSpPr>
          <p:spPr bwMode="auto">
            <a:xfrm>
              <a:off x="2843126" y="3194017"/>
              <a:ext cx="2635206" cy="491490"/>
            </a:xfrm>
            <a:prstGeom prst="rect">
              <a:avLst/>
            </a:prstGeom>
            <a:noFill/>
          </p:spPr>
          <p:txBody>
            <a:bodyPr wrap="square" rtlCol="0">
              <a:spAutoFit/>
            </a:bodyPr>
            <a:lstStyle/>
            <a:p>
              <a:r>
                <a:rPr lang="zh-CN" altLang="en-US" sz="26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相关技术</a:t>
              </a:r>
              <a:r>
                <a:rPr lang="zh-CN" altLang="en-US" sz="26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分析</a:t>
              </a:r>
              <a:endParaRPr lang="zh-CN" altLang="en-US" sz="26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nvGrpSpPr>
            <p:cNvPr id="207" name="组合 206"/>
            <p:cNvGrpSpPr/>
            <p:nvPr/>
          </p:nvGrpSpPr>
          <p:grpSpPr>
            <a:xfrm>
              <a:off x="2084412" y="3103893"/>
              <a:ext cx="650214" cy="650214"/>
              <a:chOff x="2084412" y="3103893"/>
              <a:chExt cx="650214" cy="650214"/>
            </a:xfrm>
          </p:grpSpPr>
          <p:sp>
            <p:nvSpPr>
              <p:cNvPr id="208" name="椭圆 207"/>
              <p:cNvSpPr/>
              <p:nvPr/>
            </p:nvSpPr>
            <p:spPr>
              <a:xfrm>
                <a:off x="2084412" y="3103893"/>
                <a:ext cx="650214" cy="6502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latin typeface="思源黑体 CN Medium" panose="020B0600000000000000" pitchFamily="34" charset="-122"/>
                  <a:ea typeface="思源黑体 CN Medium" panose="020B0600000000000000" pitchFamily="34" charset="-122"/>
                </a:endParaRPr>
              </a:p>
            </p:txBody>
          </p:sp>
          <p:sp>
            <p:nvSpPr>
              <p:cNvPr id="209" name="矩形 208"/>
              <p:cNvSpPr/>
              <p:nvPr/>
            </p:nvSpPr>
            <p:spPr bwMode="auto">
              <a:xfrm>
                <a:off x="2106263" y="3226872"/>
                <a:ext cx="611274" cy="430887"/>
              </a:xfrm>
              <a:prstGeom prst="rect">
                <a:avLst/>
              </a:prstGeom>
              <a:noFill/>
            </p:spPr>
            <p:txBody>
              <a:bodyPr wrap="square" rtlCol="0">
                <a:spAutoFit/>
              </a:bodyPr>
              <a:lstStyle/>
              <a:p>
                <a:pPr algn="ctr"/>
                <a:r>
                  <a:rPr lang="en-US" altLang="zh-CN" sz="22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03</a:t>
                </a:r>
                <a:endParaRPr lang="zh-CN" altLang="en-US" sz="22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grpSp>
      <p:grpSp>
        <p:nvGrpSpPr>
          <p:cNvPr id="212" name="组合 211"/>
          <p:cNvGrpSpPr/>
          <p:nvPr/>
        </p:nvGrpSpPr>
        <p:grpSpPr>
          <a:xfrm>
            <a:off x="6914584" y="4250109"/>
            <a:ext cx="3393920" cy="650214"/>
            <a:chOff x="2084412" y="3103893"/>
            <a:chExt cx="3393920" cy="650214"/>
          </a:xfrm>
        </p:grpSpPr>
        <p:sp>
          <p:nvSpPr>
            <p:cNvPr id="217" name="矩形 216"/>
            <p:cNvSpPr/>
            <p:nvPr/>
          </p:nvSpPr>
          <p:spPr bwMode="auto">
            <a:xfrm>
              <a:off x="2843126" y="3196557"/>
              <a:ext cx="2635206" cy="491490"/>
            </a:xfrm>
            <a:prstGeom prst="rect">
              <a:avLst/>
            </a:prstGeom>
            <a:noFill/>
          </p:spPr>
          <p:txBody>
            <a:bodyPr wrap="square" rtlCol="0">
              <a:spAutoFit/>
            </a:bodyPr>
            <a:lstStyle/>
            <a:p>
              <a:r>
                <a:rPr lang="zh-CN" altLang="en-US" sz="26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竞品</a:t>
              </a:r>
              <a:r>
                <a:rPr lang="zh-CN" altLang="en-US" sz="26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分析</a:t>
              </a:r>
              <a:endParaRPr lang="zh-CN" altLang="en-US" sz="26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nvGrpSpPr>
            <p:cNvPr id="214" name="组合 213"/>
            <p:cNvGrpSpPr/>
            <p:nvPr/>
          </p:nvGrpSpPr>
          <p:grpSpPr>
            <a:xfrm>
              <a:off x="2084412" y="3103893"/>
              <a:ext cx="650214" cy="650214"/>
              <a:chOff x="2084412" y="3103893"/>
              <a:chExt cx="650214" cy="650214"/>
            </a:xfrm>
          </p:grpSpPr>
          <p:sp>
            <p:nvSpPr>
              <p:cNvPr id="215" name="椭圆 214"/>
              <p:cNvSpPr/>
              <p:nvPr/>
            </p:nvSpPr>
            <p:spPr>
              <a:xfrm>
                <a:off x="2084412" y="3103893"/>
                <a:ext cx="650214" cy="6502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latin typeface="思源黑体 CN Medium" panose="020B0600000000000000" pitchFamily="34" charset="-122"/>
                  <a:ea typeface="思源黑体 CN Medium" panose="020B0600000000000000" pitchFamily="34" charset="-122"/>
                </a:endParaRPr>
              </a:p>
            </p:txBody>
          </p:sp>
          <p:sp>
            <p:nvSpPr>
              <p:cNvPr id="216" name="矩形 215"/>
              <p:cNvSpPr/>
              <p:nvPr/>
            </p:nvSpPr>
            <p:spPr bwMode="auto">
              <a:xfrm>
                <a:off x="2106263" y="3226872"/>
                <a:ext cx="611274" cy="430887"/>
              </a:xfrm>
              <a:prstGeom prst="rect">
                <a:avLst/>
              </a:prstGeom>
              <a:noFill/>
            </p:spPr>
            <p:txBody>
              <a:bodyPr wrap="square" rtlCol="0">
                <a:spAutoFit/>
              </a:bodyPr>
              <a:lstStyle/>
              <a:p>
                <a:pPr algn="ctr"/>
                <a:r>
                  <a:rPr lang="en-US" altLang="zh-CN" sz="22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04</a:t>
                </a:r>
                <a:endParaRPr lang="zh-CN" altLang="en-US" sz="22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grpSp>
      <p:grpSp>
        <p:nvGrpSpPr>
          <p:cNvPr id="4" name="组合 3"/>
          <p:cNvGrpSpPr/>
          <p:nvPr/>
        </p:nvGrpSpPr>
        <p:grpSpPr>
          <a:xfrm>
            <a:off x="1892369" y="5339106"/>
            <a:ext cx="3393920" cy="650214"/>
            <a:chOff x="2084412" y="3103893"/>
            <a:chExt cx="3393920" cy="650214"/>
          </a:xfrm>
        </p:grpSpPr>
        <p:sp>
          <p:nvSpPr>
            <p:cNvPr id="8" name="矩形 7"/>
            <p:cNvSpPr/>
            <p:nvPr/>
          </p:nvSpPr>
          <p:spPr bwMode="auto">
            <a:xfrm>
              <a:off x="2843126" y="3196557"/>
              <a:ext cx="2635206" cy="491490"/>
            </a:xfrm>
            <a:prstGeom prst="rect">
              <a:avLst/>
            </a:prstGeom>
            <a:noFill/>
          </p:spPr>
          <p:txBody>
            <a:bodyPr wrap="square" rtlCol="0">
              <a:spAutoFit/>
            </a:bodyPr>
            <a:p>
              <a:r>
                <a:rPr lang="zh-CN" altLang="en-US" sz="26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商业</a:t>
              </a:r>
              <a:r>
                <a:rPr lang="zh-CN" altLang="en-US" sz="26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计划</a:t>
              </a:r>
              <a:endParaRPr lang="zh-CN" altLang="en-US" sz="26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nvGrpSpPr>
            <p:cNvPr id="9" name="组合 8"/>
            <p:cNvGrpSpPr/>
            <p:nvPr/>
          </p:nvGrpSpPr>
          <p:grpSpPr>
            <a:xfrm>
              <a:off x="2084412" y="3103893"/>
              <a:ext cx="650214" cy="650214"/>
              <a:chOff x="2084412" y="3103893"/>
              <a:chExt cx="650214" cy="650214"/>
            </a:xfrm>
          </p:grpSpPr>
          <p:sp>
            <p:nvSpPr>
              <p:cNvPr id="10" name="椭圆 9"/>
              <p:cNvSpPr/>
              <p:nvPr/>
            </p:nvSpPr>
            <p:spPr>
              <a:xfrm>
                <a:off x="2084412" y="3103893"/>
                <a:ext cx="650214" cy="6502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700" dirty="0">
                  <a:latin typeface="思源黑体 CN Medium" panose="020B0600000000000000" pitchFamily="34" charset="-122"/>
                  <a:ea typeface="思源黑体 CN Medium" panose="020B0600000000000000" pitchFamily="34" charset="-122"/>
                </a:endParaRPr>
              </a:p>
            </p:txBody>
          </p:sp>
          <p:sp>
            <p:nvSpPr>
              <p:cNvPr id="11" name="矩形 10"/>
              <p:cNvSpPr/>
              <p:nvPr/>
            </p:nvSpPr>
            <p:spPr bwMode="auto">
              <a:xfrm>
                <a:off x="2106263" y="3226872"/>
                <a:ext cx="611274" cy="429895"/>
              </a:xfrm>
              <a:prstGeom prst="rect">
                <a:avLst/>
              </a:prstGeom>
              <a:noFill/>
            </p:spPr>
            <p:txBody>
              <a:bodyPr wrap="square" rtlCol="0">
                <a:spAutoFit/>
              </a:bodyPr>
              <a:p>
                <a:pPr algn="ctr"/>
                <a:r>
                  <a:rPr lang="en-US" altLang="zh-CN" sz="22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05</a:t>
                </a:r>
                <a:endParaRPr lang="zh-CN" altLang="en-US" sz="22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grpSp>
      <p:grpSp>
        <p:nvGrpSpPr>
          <p:cNvPr id="12" name="组合 11"/>
          <p:cNvGrpSpPr/>
          <p:nvPr/>
        </p:nvGrpSpPr>
        <p:grpSpPr>
          <a:xfrm>
            <a:off x="6931094" y="5339106"/>
            <a:ext cx="3393920" cy="650214"/>
            <a:chOff x="2084412" y="3103893"/>
            <a:chExt cx="3393920" cy="650214"/>
          </a:xfrm>
        </p:grpSpPr>
        <p:sp>
          <p:nvSpPr>
            <p:cNvPr id="13" name="矩形 12"/>
            <p:cNvSpPr/>
            <p:nvPr/>
          </p:nvSpPr>
          <p:spPr bwMode="auto">
            <a:xfrm>
              <a:off x="2843126" y="3196557"/>
              <a:ext cx="2635206" cy="491490"/>
            </a:xfrm>
            <a:prstGeom prst="rect">
              <a:avLst/>
            </a:prstGeom>
            <a:noFill/>
          </p:spPr>
          <p:txBody>
            <a:bodyPr wrap="square" rtlCol="0">
              <a:spAutoFit/>
            </a:bodyPr>
            <a:p>
              <a:r>
                <a:rPr lang="zh-CN" altLang="en-US" sz="26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团队</a:t>
              </a:r>
              <a:r>
                <a:rPr lang="zh-CN" altLang="en-US" sz="26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介绍</a:t>
              </a:r>
              <a:endParaRPr lang="zh-CN" altLang="en-US" sz="2600" dirty="0">
                <a:solidFill>
                  <a:schemeClr val="tx1">
                    <a:lumMod val="75000"/>
                    <a:lumOff val="2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nvGrpSpPr>
            <p:cNvPr id="14" name="组合 13"/>
            <p:cNvGrpSpPr/>
            <p:nvPr/>
          </p:nvGrpSpPr>
          <p:grpSpPr>
            <a:xfrm>
              <a:off x="2084412" y="3103893"/>
              <a:ext cx="650214" cy="650214"/>
              <a:chOff x="2084412" y="3103893"/>
              <a:chExt cx="650214" cy="650214"/>
            </a:xfrm>
          </p:grpSpPr>
          <p:sp>
            <p:nvSpPr>
              <p:cNvPr id="15" name="椭圆 14"/>
              <p:cNvSpPr/>
              <p:nvPr/>
            </p:nvSpPr>
            <p:spPr>
              <a:xfrm>
                <a:off x="2084412" y="3103893"/>
                <a:ext cx="650214" cy="6502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700" dirty="0">
                  <a:latin typeface="思源黑体 CN Medium" panose="020B0600000000000000" pitchFamily="34" charset="-122"/>
                  <a:ea typeface="思源黑体 CN Medium" panose="020B0600000000000000" pitchFamily="34" charset="-122"/>
                </a:endParaRPr>
              </a:p>
            </p:txBody>
          </p:sp>
          <p:sp>
            <p:nvSpPr>
              <p:cNvPr id="16" name="矩形 15"/>
              <p:cNvSpPr/>
              <p:nvPr/>
            </p:nvSpPr>
            <p:spPr bwMode="auto">
              <a:xfrm>
                <a:off x="2106263" y="3226872"/>
                <a:ext cx="611274" cy="429895"/>
              </a:xfrm>
              <a:prstGeom prst="rect">
                <a:avLst/>
              </a:prstGeom>
              <a:noFill/>
            </p:spPr>
            <p:txBody>
              <a:bodyPr wrap="square" rtlCol="0">
                <a:spAutoFit/>
              </a:bodyPr>
              <a:p>
                <a:pPr algn="ctr"/>
                <a:r>
                  <a:rPr lang="en-US" altLang="zh-CN" sz="22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06</a:t>
                </a:r>
                <a:endParaRPr lang="zh-CN" altLang="en-US" sz="22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gr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文框 2"/>
          <p:cNvSpPr/>
          <p:nvPr/>
        </p:nvSpPr>
        <p:spPr>
          <a:xfrm>
            <a:off x="0" y="0"/>
            <a:ext cx="12192000" cy="6858000"/>
          </a:xfrm>
          <a:prstGeom prst="frame">
            <a:avLst>
              <a:gd name="adj1" fmla="val 11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矩形 3"/>
          <p:cNvSpPr/>
          <p:nvPr/>
        </p:nvSpPr>
        <p:spPr>
          <a:xfrm>
            <a:off x="0" y="323850"/>
            <a:ext cx="200025" cy="571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55905" y="347990"/>
            <a:ext cx="2735044" cy="523220"/>
          </a:xfrm>
          <a:prstGeom prst="rect">
            <a:avLst/>
          </a:prstGeom>
          <a:noFill/>
        </p:spPr>
        <p:txBody>
          <a:bodyPr wrap="none" rtlCol="0">
            <a:spAutoFit/>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相关游戏类竞品</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endParaRPr>
          </a:p>
        </p:txBody>
      </p:sp>
      <p:grpSp>
        <p:nvGrpSpPr>
          <p:cNvPr id="22" name="组合 21"/>
          <p:cNvGrpSpPr/>
          <p:nvPr/>
        </p:nvGrpSpPr>
        <p:grpSpPr>
          <a:xfrm rot="10800000">
            <a:off x="10967158" y="5800723"/>
            <a:ext cx="800101" cy="800101"/>
            <a:chOff x="542924" y="345443"/>
            <a:chExt cx="2232026" cy="2232026"/>
          </a:xfrm>
        </p:grpSpPr>
        <p:sp>
          <p:nvSpPr>
            <p:cNvPr id="30" name="矩形: 圆角 29"/>
            <p:cNvSpPr/>
            <p:nvPr/>
          </p:nvSpPr>
          <p:spPr>
            <a:xfrm>
              <a:off x="542924" y="890905"/>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rot="5400000">
              <a:off x="-114791" y="1339043"/>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42924" y="722630"/>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rot="5400000">
              <a:off x="-36529" y="1429056"/>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1325245" y="1202690"/>
            <a:ext cx="2044700" cy="398780"/>
          </a:xfrm>
          <a:prstGeom prst="rect">
            <a:avLst/>
          </a:prstGeom>
          <a:noFill/>
        </p:spPr>
        <p:txBody>
          <a:bodyPr wrap="square" rtlCol="0">
            <a:spAutoFit/>
          </a:bodyPr>
          <a:lstStyle>
            <a:defPPr>
              <a:defRPr lang="zh-CN"/>
            </a:defPPr>
            <a:lvl1pP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stStyle>
          <a:p>
            <a:pPr algn="ctr"/>
            <a:r>
              <a:rPr lang="en-US" altLang="zh-CN" sz="2000"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 </a:t>
            </a:r>
            <a:r>
              <a:rPr lang="zh-CN" altLang="en-US" sz="2000"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别踩白块儿</a:t>
            </a:r>
            <a:endParaRPr lang="zh-CN" altLang="en-US" sz="2000"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20" name="组合 19"/>
          <p:cNvGrpSpPr/>
          <p:nvPr/>
        </p:nvGrpSpPr>
        <p:grpSpPr>
          <a:xfrm>
            <a:off x="1100082" y="2423663"/>
            <a:ext cx="2354980" cy="3647199"/>
            <a:chOff x="1592992" y="1536701"/>
            <a:chExt cx="3205996" cy="4833954"/>
          </a:xfrm>
        </p:grpSpPr>
        <p:sp>
          <p:nvSpPr>
            <p:cNvPr id="44" name="矩形 43"/>
            <p:cNvSpPr/>
            <p:nvPr/>
          </p:nvSpPr>
          <p:spPr>
            <a:xfrm>
              <a:off x="1592992" y="1949508"/>
              <a:ext cx="3015269" cy="44211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45" name="图片 4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83720" y="1536701"/>
              <a:ext cx="3015268" cy="4660899"/>
            </a:xfrm>
            <a:custGeom>
              <a:avLst/>
              <a:gdLst>
                <a:gd name="connsiteX0" fmla="*/ 3628571 w 3628571"/>
                <a:gd name="connsiteY0" fmla="*/ 0 h 4660900"/>
                <a:gd name="connsiteX1" fmla="*/ 0 w 3628571"/>
                <a:gd name="connsiteY1" fmla="*/ 0 h 4660900"/>
                <a:gd name="connsiteX2" fmla="*/ 0 w 3628571"/>
                <a:gd name="connsiteY2" fmla="*/ 4660900 h 4660900"/>
                <a:gd name="connsiteX3" fmla="*/ 3628571 w 3628571"/>
                <a:gd name="connsiteY3" fmla="*/ 4660900 h 4660900"/>
              </a:gdLst>
              <a:ahLst/>
              <a:cxnLst>
                <a:cxn ang="0">
                  <a:pos x="connsiteX0" y="connsiteY0"/>
                </a:cxn>
                <a:cxn ang="0">
                  <a:pos x="connsiteX1" y="connsiteY1"/>
                </a:cxn>
                <a:cxn ang="0">
                  <a:pos x="connsiteX2" y="connsiteY2"/>
                </a:cxn>
                <a:cxn ang="0">
                  <a:pos x="connsiteX3" y="connsiteY3"/>
                </a:cxn>
              </a:cxnLst>
              <a:rect l="l" t="t" r="r" b="b"/>
              <a:pathLst>
                <a:path w="3628571" h="4660900">
                  <a:moveTo>
                    <a:pt x="3628571" y="0"/>
                  </a:moveTo>
                  <a:lnTo>
                    <a:pt x="0" y="0"/>
                  </a:lnTo>
                  <a:lnTo>
                    <a:pt x="0" y="4660900"/>
                  </a:lnTo>
                  <a:lnTo>
                    <a:pt x="3628571" y="4660900"/>
                  </a:lnTo>
                  <a:close/>
                </a:path>
              </a:pathLst>
            </a:custGeom>
            <a:effectLst>
              <a:outerShdw blurRad="50800" dist="38100" dir="18900000" algn="bl" rotWithShape="0">
                <a:prstClr val="black">
                  <a:alpha val="40000"/>
                </a:prstClr>
              </a:outerShdw>
            </a:effectLst>
          </p:spPr>
        </p:pic>
      </p:grpSp>
      <p:sp>
        <p:nvSpPr>
          <p:cNvPr id="46" name="文本框 45"/>
          <p:cNvSpPr txBox="1"/>
          <p:nvPr/>
        </p:nvSpPr>
        <p:spPr>
          <a:xfrm>
            <a:off x="1523060" y="1718396"/>
            <a:ext cx="1649123" cy="352789"/>
          </a:xfrm>
          <a:prstGeom prst="rect">
            <a:avLst/>
          </a:prstGeom>
          <a:noFill/>
        </p:spPr>
        <p:txBody>
          <a:bodyPr wrap="square" rtlCol="0">
            <a:spAutoFit/>
          </a:bodyPr>
          <a:lstStyle/>
          <a:p>
            <a:pPr>
              <a:lnSpc>
                <a:spcPts val="2200"/>
              </a:lnSpc>
            </a:pPr>
            <a:r>
              <a:rPr lang="zh-CN" altLang="en-US" sz="1600" dirty="0">
                <a:solidFill>
                  <a:schemeClr val="tx1">
                    <a:lumMod val="75000"/>
                    <a:lumOff val="25000"/>
                  </a:schemeClr>
                </a:solidFill>
                <a:latin typeface="思源黑体 CN Regular" panose="020B0500000000000000" pitchFamily="34" charset="-122"/>
                <a:ea typeface="思源黑体 CN Regular" panose="020B0500000000000000" pitchFamily="34" charset="-122"/>
                <a:cs typeface="+mn-ea"/>
                <a:sym typeface="+mn-lt"/>
              </a:rPr>
              <a:t>音乐反应类游戏</a:t>
            </a:r>
            <a:endParaRPr lang="en-US" altLang="zh-CN" sz="1600" dirty="0">
              <a:solidFill>
                <a:schemeClr val="tx1">
                  <a:lumMod val="75000"/>
                  <a:lumOff val="25000"/>
                </a:schemeClr>
              </a:solidFill>
              <a:latin typeface="思源黑体 CN Regular" panose="020B0500000000000000" pitchFamily="34" charset="-122"/>
              <a:ea typeface="思源黑体 CN Regular" panose="020B0500000000000000" pitchFamily="34" charset="-122"/>
              <a:cs typeface="+mn-ea"/>
              <a:sym typeface="+mn-lt"/>
            </a:endParaRPr>
          </a:p>
        </p:txBody>
      </p:sp>
      <p:grpSp>
        <p:nvGrpSpPr>
          <p:cNvPr id="47" name="组合 46"/>
          <p:cNvGrpSpPr/>
          <p:nvPr/>
        </p:nvGrpSpPr>
        <p:grpSpPr>
          <a:xfrm>
            <a:off x="4735885" y="2423663"/>
            <a:ext cx="2281647" cy="3647199"/>
            <a:chOff x="1630023" y="1536701"/>
            <a:chExt cx="3106162" cy="4833954"/>
          </a:xfrm>
        </p:grpSpPr>
        <p:sp>
          <p:nvSpPr>
            <p:cNvPr id="48" name="矩形 47"/>
            <p:cNvSpPr/>
            <p:nvPr/>
          </p:nvSpPr>
          <p:spPr>
            <a:xfrm>
              <a:off x="1630023" y="1949508"/>
              <a:ext cx="2978239" cy="44211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49" name="图片 4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417" y="1536701"/>
              <a:ext cx="2888768" cy="4660899"/>
            </a:xfrm>
            <a:custGeom>
              <a:avLst/>
              <a:gdLst>
                <a:gd name="connsiteX0" fmla="*/ 3628571 w 3628571"/>
                <a:gd name="connsiteY0" fmla="*/ 0 h 4660900"/>
                <a:gd name="connsiteX1" fmla="*/ 0 w 3628571"/>
                <a:gd name="connsiteY1" fmla="*/ 0 h 4660900"/>
                <a:gd name="connsiteX2" fmla="*/ 0 w 3628571"/>
                <a:gd name="connsiteY2" fmla="*/ 4660900 h 4660900"/>
                <a:gd name="connsiteX3" fmla="*/ 3628571 w 3628571"/>
                <a:gd name="connsiteY3" fmla="*/ 4660900 h 4660900"/>
              </a:gdLst>
              <a:ahLst/>
              <a:cxnLst>
                <a:cxn ang="0">
                  <a:pos x="connsiteX0" y="connsiteY0"/>
                </a:cxn>
                <a:cxn ang="0">
                  <a:pos x="connsiteX1" y="connsiteY1"/>
                </a:cxn>
                <a:cxn ang="0">
                  <a:pos x="connsiteX2" y="connsiteY2"/>
                </a:cxn>
                <a:cxn ang="0">
                  <a:pos x="connsiteX3" y="connsiteY3"/>
                </a:cxn>
              </a:cxnLst>
              <a:rect l="l" t="t" r="r" b="b"/>
              <a:pathLst>
                <a:path w="3628571" h="4660900">
                  <a:moveTo>
                    <a:pt x="3628571" y="0"/>
                  </a:moveTo>
                  <a:lnTo>
                    <a:pt x="0" y="0"/>
                  </a:lnTo>
                  <a:lnTo>
                    <a:pt x="0" y="4660900"/>
                  </a:lnTo>
                  <a:lnTo>
                    <a:pt x="3628571" y="4660900"/>
                  </a:lnTo>
                  <a:close/>
                </a:path>
              </a:pathLst>
            </a:custGeom>
            <a:effectLst>
              <a:outerShdw blurRad="50800" dist="38100" dir="18900000" algn="bl" rotWithShape="0">
                <a:prstClr val="black">
                  <a:alpha val="40000"/>
                </a:prstClr>
              </a:outerShdw>
            </a:effectLst>
          </p:spPr>
        </p:pic>
      </p:grpSp>
      <p:sp>
        <p:nvSpPr>
          <p:cNvPr id="50" name="文本框 49"/>
          <p:cNvSpPr txBox="1"/>
          <p:nvPr/>
        </p:nvSpPr>
        <p:spPr>
          <a:xfrm>
            <a:off x="4895573" y="1203002"/>
            <a:ext cx="1765053" cy="400110"/>
          </a:xfrm>
          <a:prstGeom prst="rect">
            <a:avLst/>
          </a:prstGeom>
          <a:noFill/>
        </p:spPr>
        <p:txBody>
          <a:bodyPr wrap="square" rtlCol="0">
            <a:spAutoFit/>
          </a:bodyPr>
          <a:lstStyle>
            <a:defPPr>
              <a:defRPr lang="zh-CN"/>
            </a:defPPr>
            <a:lvl1pP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stStyle>
          <a:p>
            <a:pPr algn="ctr"/>
            <a:r>
              <a:rPr lang="en-US" altLang="zh-CN" sz="2000"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 </a:t>
            </a:r>
            <a:r>
              <a:rPr lang="zh-CN" altLang="en-US" sz="2000"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节奏大师</a:t>
            </a:r>
            <a:endParaRPr lang="zh-CN" altLang="en-US" sz="2000"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1" name="文本框 50"/>
          <p:cNvSpPr txBox="1"/>
          <p:nvPr/>
        </p:nvSpPr>
        <p:spPr>
          <a:xfrm>
            <a:off x="4598877" y="1697826"/>
            <a:ext cx="3340916" cy="364139"/>
          </a:xfrm>
          <a:prstGeom prst="rect">
            <a:avLst/>
          </a:prstGeom>
          <a:noFill/>
        </p:spPr>
        <p:txBody>
          <a:bodyPr wrap="square" rtlCol="0">
            <a:spAutoFit/>
          </a:bodyPr>
          <a:lstStyle/>
          <a:p>
            <a:pPr>
              <a:lnSpc>
                <a:spcPts val="2200"/>
              </a:lnSpc>
            </a:pPr>
            <a:r>
              <a:rPr lang="zh-CN" altLang="en-US" sz="1600" dirty="0">
                <a:solidFill>
                  <a:schemeClr val="tx1">
                    <a:lumMod val="75000"/>
                    <a:lumOff val="25000"/>
                  </a:schemeClr>
                </a:solidFill>
                <a:ea typeface="思源黑体 CN Regular" panose="020B0500000000000000" pitchFamily="34" charset="-122"/>
                <a:cs typeface="+mn-ea"/>
              </a:rPr>
              <a:t>下落式触摸音乐节奏类游戏</a:t>
            </a:r>
            <a:endParaRPr lang="en-US" altLang="zh-CN" sz="1600" dirty="0">
              <a:solidFill>
                <a:schemeClr val="tx1">
                  <a:lumMod val="75000"/>
                  <a:lumOff val="25000"/>
                </a:schemeClr>
              </a:solidFill>
              <a:ea typeface="思源黑体 CN Regular" panose="020B0500000000000000" pitchFamily="34" charset="-122"/>
              <a:cs typeface="+mn-ea"/>
              <a:sym typeface="+mn-lt"/>
            </a:endParaRPr>
          </a:p>
        </p:txBody>
      </p:sp>
      <p:grpSp>
        <p:nvGrpSpPr>
          <p:cNvPr id="52" name="组合 51"/>
          <p:cNvGrpSpPr/>
          <p:nvPr/>
        </p:nvGrpSpPr>
        <p:grpSpPr>
          <a:xfrm>
            <a:off x="7690520" y="2922758"/>
            <a:ext cx="3828492" cy="2198121"/>
            <a:chOff x="801583" y="2458152"/>
            <a:chExt cx="5211988" cy="2913364"/>
          </a:xfrm>
        </p:grpSpPr>
        <p:sp>
          <p:nvSpPr>
            <p:cNvPr id="53" name="矩形 52"/>
            <p:cNvSpPr/>
            <p:nvPr/>
          </p:nvSpPr>
          <p:spPr>
            <a:xfrm>
              <a:off x="801583" y="2687679"/>
              <a:ext cx="5037821" cy="26838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54" name="图片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4126" y="2458152"/>
              <a:ext cx="5069445" cy="2776195"/>
            </a:xfrm>
            <a:custGeom>
              <a:avLst/>
              <a:gdLst>
                <a:gd name="connsiteX0" fmla="*/ 3628571 w 3628571"/>
                <a:gd name="connsiteY0" fmla="*/ 0 h 4660900"/>
                <a:gd name="connsiteX1" fmla="*/ 0 w 3628571"/>
                <a:gd name="connsiteY1" fmla="*/ 0 h 4660900"/>
                <a:gd name="connsiteX2" fmla="*/ 0 w 3628571"/>
                <a:gd name="connsiteY2" fmla="*/ 4660900 h 4660900"/>
                <a:gd name="connsiteX3" fmla="*/ 3628571 w 3628571"/>
                <a:gd name="connsiteY3" fmla="*/ 4660900 h 4660900"/>
              </a:gdLst>
              <a:ahLst/>
              <a:cxnLst>
                <a:cxn ang="0">
                  <a:pos x="connsiteX0" y="connsiteY0"/>
                </a:cxn>
                <a:cxn ang="0">
                  <a:pos x="connsiteX1" y="connsiteY1"/>
                </a:cxn>
                <a:cxn ang="0">
                  <a:pos x="connsiteX2" y="connsiteY2"/>
                </a:cxn>
                <a:cxn ang="0">
                  <a:pos x="connsiteX3" y="connsiteY3"/>
                </a:cxn>
              </a:cxnLst>
              <a:rect l="l" t="t" r="r" b="b"/>
              <a:pathLst>
                <a:path w="3628571" h="4660900">
                  <a:moveTo>
                    <a:pt x="3628571" y="0"/>
                  </a:moveTo>
                  <a:lnTo>
                    <a:pt x="0" y="0"/>
                  </a:lnTo>
                  <a:lnTo>
                    <a:pt x="0" y="4660900"/>
                  </a:lnTo>
                  <a:lnTo>
                    <a:pt x="3628571" y="4660900"/>
                  </a:lnTo>
                  <a:close/>
                </a:path>
              </a:pathLst>
            </a:custGeom>
            <a:effectLst>
              <a:outerShdw blurRad="50800" dist="38100" dir="18900000" algn="bl" rotWithShape="0">
                <a:prstClr val="black">
                  <a:alpha val="40000"/>
                </a:prstClr>
              </a:outerShdw>
            </a:effectLst>
          </p:spPr>
        </p:pic>
      </p:grpSp>
      <p:sp>
        <p:nvSpPr>
          <p:cNvPr id="55" name="文本框 54"/>
          <p:cNvSpPr txBox="1"/>
          <p:nvPr/>
        </p:nvSpPr>
        <p:spPr>
          <a:xfrm>
            <a:off x="8564736" y="1228301"/>
            <a:ext cx="1981753" cy="400110"/>
          </a:xfrm>
          <a:prstGeom prst="rect">
            <a:avLst/>
          </a:prstGeom>
          <a:noFill/>
        </p:spPr>
        <p:txBody>
          <a:bodyPr wrap="square" rtlCol="0">
            <a:spAutoFit/>
          </a:bodyPr>
          <a:lstStyle>
            <a:defPPr>
              <a:defRPr lang="zh-CN"/>
            </a:defPPr>
            <a:lvl1pP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stStyle>
          <a:p>
            <a:pPr algn="ctr"/>
            <a:r>
              <a:rPr lang="en-US" altLang="zh-CN" sz="2000"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3. Muse</a:t>
            </a:r>
            <a:r>
              <a:rPr lang="zh-CN" altLang="en-US" sz="2000"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sz="2000"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Dash</a:t>
            </a:r>
            <a:endParaRPr lang="zh-CN" altLang="en-US" sz="2000"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6" name="文本框 55"/>
          <p:cNvSpPr txBox="1"/>
          <p:nvPr/>
        </p:nvSpPr>
        <p:spPr>
          <a:xfrm>
            <a:off x="8876031" y="1707046"/>
            <a:ext cx="1670458" cy="364139"/>
          </a:xfrm>
          <a:prstGeom prst="rect">
            <a:avLst/>
          </a:prstGeom>
          <a:noFill/>
        </p:spPr>
        <p:txBody>
          <a:bodyPr wrap="square" rtlCol="0">
            <a:spAutoFit/>
          </a:bodyPr>
          <a:lstStyle/>
          <a:p>
            <a:pPr>
              <a:lnSpc>
                <a:spcPts val="2200"/>
              </a:lnSpc>
            </a:pPr>
            <a:r>
              <a:rPr lang="zh-CN" altLang="en-US" sz="1600" dirty="0">
                <a:solidFill>
                  <a:schemeClr val="tx1">
                    <a:lumMod val="75000"/>
                    <a:lumOff val="25000"/>
                  </a:schemeClr>
                </a:solidFill>
                <a:ea typeface="思源黑体 CN Regular" panose="020B0500000000000000" pitchFamily="34" charset="-122"/>
                <a:cs typeface="+mn-ea"/>
              </a:rPr>
              <a:t>音乐跑酷类游戏</a:t>
            </a:r>
            <a:endParaRPr lang="en-US" altLang="zh-CN" sz="1600" dirty="0">
              <a:solidFill>
                <a:schemeClr val="tx1">
                  <a:lumMod val="75000"/>
                  <a:lumOff val="25000"/>
                </a:schemeClr>
              </a:solidFill>
              <a:ea typeface="思源黑体 CN Regular" panose="020B0500000000000000" pitchFamily="34" charset="-122"/>
              <a:cs typeface="+mn-ea"/>
              <a:sym typeface="+mn-lt"/>
            </a:endParaRP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文框 2"/>
          <p:cNvSpPr/>
          <p:nvPr/>
        </p:nvSpPr>
        <p:spPr>
          <a:xfrm>
            <a:off x="0" y="0"/>
            <a:ext cx="12192000" cy="6858000"/>
          </a:xfrm>
          <a:prstGeom prst="frame">
            <a:avLst>
              <a:gd name="adj1" fmla="val 11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矩形 3"/>
          <p:cNvSpPr/>
          <p:nvPr/>
        </p:nvSpPr>
        <p:spPr>
          <a:xfrm>
            <a:off x="0" y="323850"/>
            <a:ext cx="200025" cy="571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55905" y="347990"/>
            <a:ext cx="1956241" cy="523220"/>
          </a:xfrm>
          <a:prstGeom prst="rect">
            <a:avLst/>
          </a:prstGeom>
          <a:noFill/>
        </p:spPr>
        <p:txBody>
          <a:bodyPr wrap="none" rtlCol="0">
            <a:spAutoFit/>
          </a:bodyPr>
          <a:lstStyle/>
          <a:p>
            <a:r>
              <a:rPr lang="en-US" altLang="zh-CN"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M" panose="00020600040101010101" pitchFamily="18" charset="-122"/>
                <a:sym typeface="+mn-lt"/>
              </a:rPr>
              <a:t>SWOT</a:t>
            </a:r>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M" panose="00020600040101010101" pitchFamily="18" charset="-122"/>
                <a:sym typeface="+mn-lt"/>
              </a:rPr>
              <a:t>分析</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M" panose="00020600040101010101" pitchFamily="18" charset="-122"/>
              <a:sym typeface="+mn-lt"/>
            </a:endParaRPr>
          </a:p>
        </p:txBody>
      </p:sp>
      <p:grpSp>
        <p:nvGrpSpPr>
          <p:cNvPr id="22" name="组合 21"/>
          <p:cNvGrpSpPr/>
          <p:nvPr/>
        </p:nvGrpSpPr>
        <p:grpSpPr>
          <a:xfrm rot="10800000">
            <a:off x="11127416" y="5800723"/>
            <a:ext cx="800101" cy="800101"/>
            <a:chOff x="542924" y="345443"/>
            <a:chExt cx="2232026" cy="2232026"/>
          </a:xfrm>
        </p:grpSpPr>
        <p:sp>
          <p:nvSpPr>
            <p:cNvPr id="30" name="矩形: 圆角 29"/>
            <p:cNvSpPr/>
            <p:nvPr/>
          </p:nvSpPr>
          <p:spPr>
            <a:xfrm>
              <a:off x="542924" y="890905"/>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rot="5400000">
              <a:off x="-114791" y="1339043"/>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42924" y="722630"/>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rot="5400000">
              <a:off x="-36529" y="1429056"/>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任意多边形 2"/>
          <p:cNvSpPr/>
          <p:nvPr/>
        </p:nvSpPr>
        <p:spPr>
          <a:xfrm rot="5400000">
            <a:off x="4502864" y="1739553"/>
            <a:ext cx="1659836" cy="1683026"/>
          </a:xfrm>
          <a:custGeom>
            <a:avLst/>
            <a:gdLst>
              <a:gd name="connsiteX0" fmla="*/ 0 w 1659836"/>
              <a:gd name="connsiteY0" fmla="*/ 1683026 h 1683026"/>
              <a:gd name="connsiteX1" fmla="*/ 0 w 1659836"/>
              <a:gd name="connsiteY1" fmla="*/ 848139 h 1683026"/>
              <a:gd name="connsiteX2" fmla="*/ 347 w 1659836"/>
              <a:gd name="connsiteY2" fmla="*/ 848486 h 1683026"/>
              <a:gd name="connsiteX3" fmla="*/ 0 w 1659836"/>
              <a:gd name="connsiteY3" fmla="*/ 841513 h 1683026"/>
              <a:gd name="connsiteX4" fmla="*/ 829918 w 1659836"/>
              <a:gd name="connsiteY4" fmla="*/ 0 h 1683026"/>
              <a:gd name="connsiteX5" fmla="*/ 887533 w 1659836"/>
              <a:gd name="connsiteY5" fmla="*/ 2950 h 1683026"/>
              <a:gd name="connsiteX6" fmla="*/ 884583 w 1659836"/>
              <a:gd name="connsiteY6" fmla="*/ 0 h 1683026"/>
              <a:gd name="connsiteX7" fmla="*/ 1659835 w 1659836"/>
              <a:gd name="connsiteY7" fmla="*/ 0 h 1683026"/>
              <a:gd name="connsiteX8" fmla="*/ 1659835 w 1659836"/>
              <a:gd name="connsiteY8" fmla="*/ 775252 h 1683026"/>
              <a:gd name="connsiteX9" fmla="*/ 1656363 w 1659836"/>
              <a:gd name="connsiteY9" fmla="*/ 771780 h 1683026"/>
              <a:gd name="connsiteX10" fmla="*/ 1659836 w 1659836"/>
              <a:gd name="connsiteY10" fmla="*/ 841513 h 1683026"/>
              <a:gd name="connsiteX11" fmla="*/ 914772 w 1659836"/>
              <a:gd name="connsiteY11" fmla="*/ 1678682 h 1683026"/>
              <a:gd name="connsiteX12" fmla="*/ 834645 w 1659836"/>
              <a:gd name="connsiteY12" fmla="*/ 1682784 h 1683026"/>
              <a:gd name="connsiteX13" fmla="*/ 834887 w 1659836"/>
              <a:gd name="connsiteY13" fmla="*/ 1683026 h 1683026"/>
              <a:gd name="connsiteX14" fmla="*/ 829918 w 1659836"/>
              <a:gd name="connsiteY14" fmla="*/ 1683026 h 16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9836" h="1683026">
                <a:moveTo>
                  <a:pt x="0" y="1683026"/>
                </a:moveTo>
                <a:lnTo>
                  <a:pt x="0" y="848139"/>
                </a:lnTo>
                <a:lnTo>
                  <a:pt x="347" y="848486"/>
                </a:lnTo>
                <a:lnTo>
                  <a:pt x="0" y="841513"/>
                </a:lnTo>
                <a:cubicBezTo>
                  <a:pt x="0" y="376758"/>
                  <a:pt x="371567" y="0"/>
                  <a:pt x="829918" y="0"/>
                </a:cubicBezTo>
                <a:lnTo>
                  <a:pt x="887533" y="2950"/>
                </a:lnTo>
                <a:lnTo>
                  <a:pt x="884583" y="0"/>
                </a:lnTo>
                <a:lnTo>
                  <a:pt x="1659835" y="0"/>
                </a:lnTo>
                <a:lnTo>
                  <a:pt x="1659835" y="775252"/>
                </a:lnTo>
                <a:lnTo>
                  <a:pt x="1656363" y="771780"/>
                </a:lnTo>
                <a:lnTo>
                  <a:pt x="1659836" y="841513"/>
                </a:lnTo>
                <a:cubicBezTo>
                  <a:pt x="1659836" y="1277221"/>
                  <a:pt x="1333264" y="1635588"/>
                  <a:pt x="914772" y="1678682"/>
                </a:cubicBezTo>
                <a:lnTo>
                  <a:pt x="834645" y="1682784"/>
                </a:lnTo>
                <a:lnTo>
                  <a:pt x="834887" y="1683026"/>
                </a:lnTo>
                <a:lnTo>
                  <a:pt x="829918" y="1683026"/>
                </a:lnTo>
                <a:close/>
              </a:path>
            </a:pathLst>
          </a:custGeom>
          <a:solidFill>
            <a:srgbClr val="6A6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highlight>
                <a:srgbClr val="FFFF00"/>
              </a:highlight>
            </a:endParaRPr>
          </a:p>
        </p:txBody>
      </p:sp>
      <p:sp>
        <p:nvSpPr>
          <p:cNvPr id="101" name="任意多边形 3"/>
          <p:cNvSpPr/>
          <p:nvPr/>
        </p:nvSpPr>
        <p:spPr>
          <a:xfrm rot="10800000">
            <a:off x="4514459" y="3470620"/>
            <a:ext cx="1659836" cy="1683026"/>
          </a:xfrm>
          <a:custGeom>
            <a:avLst/>
            <a:gdLst>
              <a:gd name="connsiteX0" fmla="*/ 0 w 1659836"/>
              <a:gd name="connsiteY0" fmla="*/ 1683026 h 1683026"/>
              <a:gd name="connsiteX1" fmla="*/ 0 w 1659836"/>
              <a:gd name="connsiteY1" fmla="*/ 848139 h 1683026"/>
              <a:gd name="connsiteX2" fmla="*/ 347 w 1659836"/>
              <a:gd name="connsiteY2" fmla="*/ 848486 h 1683026"/>
              <a:gd name="connsiteX3" fmla="*/ 0 w 1659836"/>
              <a:gd name="connsiteY3" fmla="*/ 841513 h 1683026"/>
              <a:gd name="connsiteX4" fmla="*/ 829918 w 1659836"/>
              <a:gd name="connsiteY4" fmla="*/ 0 h 1683026"/>
              <a:gd name="connsiteX5" fmla="*/ 887533 w 1659836"/>
              <a:gd name="connsiteY5" fmla="*/ 2950 h 1683026"/>
              <a:gd name="connsiteX6" fmla="*/ 884583 w 1659836"/>
              <a:gd name="connsiteY6" fmla="*/ 0 h 1683026"/>
              <a:gd name="connsiteX7" fmla="*/ 1659835 w 1659836"/>
              <a:gd name="connsiteY7" fmla="*/ 0 h 1683026"/>
              <a:gd name="connsiteX8" fmla="*/ 1659835 w 1659836"/>
              <a:gd name="connsiteY8" fmla="*/ 775252 h 1683026"/>
              <a:gd name="connsiteX9" fmla="*/ 1656363 w 1659836"/>
              <a:gd name="connsiteY9" fmla="*/ 771780 h 1683026"/>
              <a:gd name="connsiteX10" fmla="*/ 1659836 w 1659836"/>
              <a:gd name="connsiteY10" fmla="*/ 841513 h 1683026"/>
              <a:gd name="connsiteX11" fmla="*/ 914772 w 1659836"/>
              <a:gd name="connsiteY11" fmla="*/ 1678682 h 1683026"/>
              <a:gd name="connsiteX12" fmla="*/ 834645 w 1659836"/>
              <a:gd name="connsiteY12" fmla="*/ 1682784 h 1683026"/>
              <a:gd name="connsiteX13" fmla="*/ 834887 w 1659836"/>
              <a:gd name="connsiteY13" fmla="*/ 1683026 h 1683026"/>
              <a:gd name="connsiteX14" fmla="*/ 829918 w 1659836"/>
              <a:gd name="connsiteY14" fmla="*/ 1683026 h 16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9836" h="1683026">
                <a:moveTo>
                  <a:pt x="0" y="1683026"/>
                </a:moveTo>
                <a:lnTo>
                  <a:pt x="0" y="848139"/>
                </a:lnTo>
                <a:lnTo>
                  <a:pt x="347" y="848486"/>
                </a:lnTo>
                <a:lnTo>
                  <a:pt x="0" y="841513"/>
                </a:lnTo>
                <a:cubicBezTo>
                  <a:pt x="0" y="376758"/>
                  <a:pt x="371567" y="0"/>
                  <a:pt x="829918" y="0"/>
                </a:cubicBezTo>
                <a:lnTo>
                  <a:pt x="887533" y="2950"/>
                </a:lnTo>
                <a:lnTo>
                  <a:pt x="884583" y="0"/>
                </a:lnTo>
                <a:lnTo>
                  <a:pt x="1659835" y="0"/>
                </a:lnTo>
                <a:lnTo>
                  <a:pt x="1659835" y="775252"/>
                </a:lnTo>
                <a:lnTo>
                  <a:pt x="1656363" y="771780"/>
                </a:lnTo>
                <a:lnTo>
                  <a:pt x="1659836" y="841513"/>
                </a:lnTo>
                <a:cubicBezTo>
                  <a:pt x="1659836" y="1277221"/>
                  <a:pt x="1333264" y="1635588"/>
                  <a:pt x="914772" y="1678682"/>
                </a:cubicBezTo>
                <a:lnTo>
                  <a:pt x="834645" y="1682784"/>
                </a:lnTo>
                <a:lnTo>
                  <a:pt x="834887" y="1683026"/>
                </a:lnTo>
                <a:lnTo>
                  <a:pt x="829918" y="1683026"/>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2" name="任意多边形 4"/>
          <p:cNvSpPr/>
          <p:nvPr/>
        </p:nvSpPr>
        <p:spPr>
          <a:xfrm rot="5400000">
            <a:off x="6242212" y="3459025"/>
            <a:ext cx="1659836" cy="1683026"/>
          </a:xfrm>
          <a:custGeom>
            <a:avLst/>
            <a:gdLst>
              <a:gd name="connsiteX0" fmla="*/ 0 w 1659836"/>
              <a:gd name="connsiteY0" fmla="*/ 1683026 h 1683026"/>
              <a:gd name="connsiteX1" fmla="*/ 0 w 1659836"/>
              <a:gd name="connsiteY1" fmla="*/ 848139 h 1683026"/>
              <a:gd name="connsiteX2" fmla="*/ 347 w 1659836"/>
              <a:gd name="connsiteY2" fmla="*/ 848486 h 1683026"/>
              <a:gd name="connsiteX3" fmla="*/ 0 w 1659836"/>
              <a:gd name="connsiteY3" fmla="*/ 841513 h 1683026"/>
              <a:gd name="connsiteX4" fmla="*/ 829918 w 1659836"/>
              <a:gd name="connsiteY4" fmla="*/ 0 h 1683026"/>
              <a:gd name="connsiteX5" fmla="*/ 887533 w 1659836"/>
              <a:gd name="connsiteY5" fmla="*/ 2950 h 1683026"/>
              <a:gd name="connsiteX6" fmla="*/ 884583 w 1659836"/>
              <a:gd name="connsiteY6" fmla="*/ 0 h 1683026"/>
              <a:gd name="connsiteX7" fmla="*/ 1659835 w 1659836"/>
              <a:gd name="connsiteY7" fmla="*/ 0 h 1683026"/>
              <a:gd name="connsiteX8" fmla="*/ 1659835 w 1659836"/>
              <a:gd name="connsiteY8" fmla="*/ 775252 h 1683026"/>
              <a:gd name="connsiteX9" fmla="*/ 1656363 w 1659836"/>
              <a:gd name="connsiteY9" fmla="*/ 771780 h 1683026"/>
              <a:gd name="connsiteX10" fmla="*/ 1659836 w 1659836"/>
              <a:gd name="connsiteY10" fmla="*/ 841513 h 1683026"/>
              <a:gd name="connsiteX11" fmla="*/ 914772 w 1659836"/>
              <a:gd name="connsiteY11" fmla="*/ 1678682 h 1683026"/>
              <a:gd name="connsiteX12" fmla="*/ 834645 w 1659836"/>
              <a:gd name="connsiteY12" fmla="*/ 1682784 h 1683026"/>
              <a:gd name="connsiteX13" fmla="*/ 834887 w 1659836"/>
              <a:gd name="connsiteY13" fmla="*/ 1683026 h 1683026"/>
              <a:gd name="connsiteX14" fmla="*/ 829918 w 1659836"/>
              <a:gd name="connsiteY14" fmla="*/ 1683026 h 16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9836" h="1683026">
                <a:moveTo>
                  <a:pt x="0" y="1683026"/>
                </a:moveTo>
                <a:lnTo>
                  <a:pt x="0" y="848139"/>
                </a:lnTo>
                <a:lnTo>
                  <a:pt x="347" y="848486"/>
                </a:lnTo>
                <a:lnTo>
                  <a:pt x="0" y="841513"/>
                </a:lnTo>
                <a:cubicBezTo>
                  <a:pt x="0" y="376758"/>
                  <a:pt x="371567" y="0"/>
                  <a:pt x="829918" y="0"/>
                </a:cubicBezTo>
                <a:lnTo>
                  <a:pt x="887533" y="2950"/>
                </a:lnTo>
                <a:lnTo>
                  <a:pt x="884583" y="0"/>
                </a:lnTo>
                <a:lnTo>
                  <a:pt x="1659835" y="0"/>
                </a:lnTo>
                <a:lnTo>
                  <a:pt x="1659835" y="775252"/>
                </a:lnTo>
                <a:lnTo>
                  <a:pt x="1656363" y="771780"/>
                </a:lnTo>
                <a:lnTo>
                  <a:pt x="1659836" y="841513"/>
                </a:lnTo>
                <a:cubicBezTo>
                  <a:pt x="1659836" y="1277221"/>
                  <a:pt x="1333264" y="1635588"/>
                  <a:pt x="914772" y="1678682"/>
                </a:cubicBezTo>
                <a:lnTo>
                  <a:pt x="834645" y="1682784"/>
                </a:lnTo>
                <a:lnTo>
                  <a:pt x="834887" y="1683026"/>
                </a:lnTo>
                <a:lnTo>
                  <a:pt x="829918" y="1683026"/>
                </a:lnTo>
                <a:close/>
              </a:path>
            </a:pathLst>
          </a:custGeom>
          <a:solidFill>
            <a:srgbClr val="6A6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3" name="任意多边形 5"/>
          <p:cNvSpPr/>
          <p:nvPr/>
        </p:nvSpPr>
        <p:spPr>
          <a:xfrm rot="10800000">
            <a:off x="6230617" y="1727958"/>
            <a:ext cx="1659836" cy="1683026"/>
          </a:xfrm>
          <a:custGeom>
            <a:avLst/>
            <a:gdLst>
              <a:gd name="connsiteX0" fmla="*/ 0 w 1659836"/>
              <a:gd name="connsiteY0" fmla="*/ 1683026 h 1683026"/>
              <a:gd name="connsiteX1" fmla="*/ 0 w 1659836"/>
              <a:gd name="connsiteY1" fmla="*/ 848139 h 1683026"/>
              <a:gd name="connsiteX2" fmla="*/ 347 w 1659836"/>
              <a:gd name="connsiteY2" fmla="*/ 848486 h 1683026"/>
              <a:gd name="connsiteX3" fmla="*/ 0 w 1659836"/>
              <a:gd name="connsiteY3" fmla="*/ 841513 h 1683026"/>
              <a:gd name="connsiteX4" fmla="*/ 829918 w 1659836"/>
              <a:gd name="connsiteY4" fmla="*/ 0 h 1683026"/>
              <a:gd name="connsiteX5" fmla="*/ 887533 w 1659836"/>
              <a:gd name="connsiteY5" fmla="*/ 2950 h 1683026"/>
              <a:gd name="connsiteX6" fmla="*/ 884583 w 1659836"/>
              <a:gd name="connsiteY6" fmla="*/ 0 h 1683026"/>
              <a:gd name="connsiteX7" fmla="*/ 1659835 w 1659836"/>
              <a:gd name="connsiteY7" fmla="*/ 0 h 1683026"/>
              <a:gd name="connsiteX8" fmla="*/ 1659835 w 1659836"/>
              <a:gd name="connsiteY8" fmla="*/ 775252 h 1683026"/>
              <a:gd name="connsiteX9" fmla="*/ 1656363 w 1659836"/>
              <a:gd name="connsiteY9" fmla="*/ 771780 h 1683026"/>
              <a:gd name="connsiteX10" fmla="*/ 1659836 w 1659836"/>
              <a:gd name="connsiteY10" fmla="*/ 841513 h 1683026"/>
              <a:gd name="connsiteX11" fmla="*/ 914772 w 1659836"/>
              <a:gd name="connsiteY11" fmla="*/ 1678682 h 1683026"/>
              <a:gd name="connsiteX12" fmla="*/ 834645 w 1659836"/>
              <a:gd name="connsiteY12" fmla="*/ 1682784 h 1683026"/>
              <a:gd name="connsiteX13" fmla="*/ 834887 w 1659836"/>
              <a:gd name="connsiteY13" fmla="*/ 1683026 h 1683026"/>
              <a:gd name="connsiteX14" fmla="*/ 829918 w 1659836"/>
              <a:gd name="connsiteY14" fmla="*/ 1683026 h 16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9836" h="1683026">
                <a:moveTo>
                  <a:pt x="0" y="1683026"/>
                </a:moveTo>
                <a:lnTo>
                  <a:pt x="0" y="848139"/>
                </a:lnTo>
                <a:lnTo>
                  <a:pt x="347" y="848486"/>
                </a:lnTo>
                <a:lnTo>
                  <a:pt x="0" y="841513"/>
                </a:lnTo>
                <a:cubicBezTo>
                  <a:pt x="0" y="376758"/>
                  <a:pt x="371567" y="0"/>
                  <a:pt x="829918" y="0"/>
                </a:cubicBezTo>
                <a:lnTo>
                  <a:pt x="887533" y="2950"/>
                </a:lnTo>
                <a:lnTo>
                  <a:pt x="884583" y="0"/>
                </a:lnTo>
                <a:lnTo>
                  <a:pt x="1659835" y="0"/>
                </a:lnTo>
                <a:lnTo>
                  <a:pt x="1659835" y="775252"/>
                </a:lnTo>
                <a:lnTo>
                  <a:pt x="1656363" y="771780"/>
                </a:lnTo>
                <a:lnTo>
                  <a:pt x="1659836" y="841513"/>
                </a:lnTo>
                <a:cubicBezTo>
                  <a:pt x="1659836" y="1277221"/>
                  <a:pt x="1333264" y="1635588"/>
                  <a:pt x="914772" y="1678682"/>
                </a:cubicBezTo>
                <a:lnTo>
                  <a:pt x="834645" y="1682784"/>
                </a:lnTo>
                <a:lnTo>
                  <a:pt x="834887" y="1683026"/>
                </a:lnTo>
                <a:lnTo>
                  <a:pt x="829918" y="1683026"/>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6" name="文本框 14"/>
          <p:cNvSpPr txBox="1"/>
          <p:nvPr/>
        </p:nvSpPr>
        <p:spPr>
          <a:xfrm>
            <a:off x="4850734" y="1919346"/>
            <a:ext cx="964096" cy="132343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000" dirty="0">
                <a:solidFill>
                  <a:schemeClr val="bg1"/>
                </a:solidFill>
                <a:latin typeface="微软雅黑" panose="020B0503020204020204" charset="-122"/>
                <a:ea typeface="微软雅黑" panose="020B0503020204020204" charset="-122"/>
              </a:rPr>
              <a:t>S</a:t>
            </a:r>
            <a:endParaRPr lang="zh-CN" altLang="en-US" sz="8000" dirty="0">
              <a:solidFill>
                <a:schemeClr val="bg1"/>
              </a:solidFill>
              <a:latin typeface="微软雅黑" panose="020B0503020204020204" charset="-122"/>
              <a:ea typeface="微软雅黑" panose="020B0503020204020204" charset="-122"/>
            </a:endParaRPr>
          </a:p>
        </p:txBody>
      </p:sp>
      <p:sp>
        <p:nvSpPr>
          <p:cNvPr id="107" name="文本框 15"/>
          <p:cNvSpPr txBox="1"/>
          <p:nvPr/>
        </p:nvSpPr>
        <p:spPr>
          <a:xfrm>
            <a:off x="6411771" y="1907751"/>
            <a:ext cx="1297528" cy="132343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000" dirty="0">
                <a:solidFill>
                  <a:schemeClr val="bg1"/>
                </a:solidFill>
                <a:latin typeface="微软雅黑" panose="020B0503020204020204" charset="-122"/>
                <a:ea typeface="微软雅黑" panose="020B0503020204020204" charset="-122"/>
              </a:rPr>
              <a:t>W</a:t>
            </a:r>
            <a:endParaRPr lang="zh-CN" altLang="en-US" sz="8000" dirty="0">
              <a:solidFill>
                <a:schemeClr val="bg1"/>
              </a:solidFill>
              <a:latin typeface="微软雅黑" panose="020B0503020204020204" charset="-122"/>
              <a:ea typeface="微软雅黑" panose="020B0503020204020204" charset="-122"/>
            </a:endParaRPr>
          </a:p>
        </p:txBody>
      </p:sp>
      <p:sp>
        <p:nvSpPr>
          <p:cNvPr id="108" name="文本框 16"/>
          <p:cNvSpPr txBox="1"/>
          <p:nvPr/>
        </p:nvSpPr>
        <p:spPr>
          <a:xfrm>
            <a:off x="6578487" y="3638818"/>
            <a:ext cx="964096" cy="132343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000" dirty="0">
                <a:solidFill>
                  <a:schemeClr val="bg1"/>
                </a:solidFill>
                <a:latin typeface="微软雅黑" panose="020B0503020204020204" charset="-122"/>
                <a:ea typeface="微软雅黑" panose="020B0503020204020204" charset="-122"/>
              </a:rPr>
              <a:t>T</a:t>
            </a:r>
            <a:endParaRPr lang="zh-CN" altLang="en-US" sz="8000" dirty="0">
              <a:solidFill>
                <a:schemeClr val="bg1"/>
              </a:solidFill>
              <a:latin typeface="微软雅黑" panose="020B0503020204020204" charset="-122"/>
              <a:ea typeface="微软雅黑" panose="020B0503020204020204" charset="-122"/>
            </a:endParaRPr>
          </a:p>
        </p:txBody>
      </p:sp>
      <p:sp>
        <p:nvSpPr>
          <p:cNvPr id="109" name="文本框 17"/>
          <p:cNvSpPr txBox="1"/>
          <p:nvPr/>
        </p:nvSpPr>
        <p:spPr>
          <a:xfrm>
            <a:off x="4862328" y="3650413"/>
            <a:ext cx="964096" cy="132343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000" dirty="0">
                <a:solidFill>
                  <a:schemeClr val="bg1"/>
                </a:solidFill>
                <a:latin typeface="微软雅黑" panose="020B0503020204020204" charset="-122"/>
                <a:ea typeface="微软雅黑" panose="020B0503020204020204" charset="-122"/>
              </a:rPr>
              <a:t>O</a:t>
            </a:r>
            <a:endParaRPr lang="zh-CN" altLang="en-US" sz="8000" dirty="0">
              <a:solidFill>
                <a:schemeClr val="bg1"/>
              </a:solidFill>
              <a:latin typeface="微软雅黑" panose="020B0503020204020204" charset="-122"/>
              <a:ea typeface="微软雅黑" panose="020B0503020204020204" charset="-122"/>
            </a:endParaRPr>
          </a:p>
        </p:txBody>
      </p:sp>
      <p:sp>
        <p:nvSpPr>
          <p:cNvPr id="110" name="椭圆 109"/>
          <p:cNvSpPr/>
          <p:nvPr/>
        </p:nvSpPr>
        <p:spPr>
          <a:xfrm>
            <a:off x="1227619" y="1803706"/>
            <a:ext cx="655983" cy="655983"/>
          </a:xfrm>
          <a:prstGeom prst="ellipse">
            <a:avLst/>
          </a:prstGeom>
          <a:solidFill>
            <a:srgbClr val="6A6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1" name="椭圆 110"/>
          <p:cNvSpPr/>
          <p:nvPr/>
        </p:nvSpPr>
        <p:spPr>
          <a:xfrm>
            <a:off x="8573652" y="1808315"/>
            <a:ext cx="655983" cy="655983"/>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2" name="椭圆 111"/>
          <p:cNvSpPr/>
          <p:nvPr/>
        </p:nvSpPr>
        <p:spPr>
          <a:xfrm>
            <a:off x="8616596" y="4235365"/>
            <a:ext cx="655983" cy="655983"/>
          </a:xfrm>
          <a:prstGeom prst="ellipse">
            <a:avLst/>
          </a:prstGeom>
          <a:solidFill>
            <a:srgbClr val="6A6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3" name="椭圆 112"/>
          <p:cNvSpPr/>
          <p:nvPr/>
        </p:nvSpPr>
        <p:spPr>
          <a:xfrm>
            <a:off x="1227619" y="4237962"/>
            <a:ext cx="655983" cy="655983"/>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4" name="文本框 22"/>
          <p:cNvSpPr txBox="1"/>
          <p:nvPr/>
        </p:nvSpPr>
        <p:spPr>
          <a:xfrm>
            <a:off x="1915184" y="1727958"/>
            <a:ext cx="1803401"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1">
                    <a:lumMod val="75000"/>
                    <a:lumOff val="25000"/>
                  </a:schemeClr>
                </a:solidFill>
                <a:latin typeface="微软雅黑" panose="020B0503020204020204" charset="-122"/>
                <a:ea typeface="微软雅黑" panose="020B0503020204020204" charset="-122"/>
              </a:rPr>
              <a:t>优势 </a:t>
            </a:r>
            <a:r>
              <a:rPr lang="en-US" altLang="zh-CN" sz="1600" dirty="0">
                <a:solidFill>
                  <a:schemeClr val="tx1">
                    <a:lumMod val="75000"/>
                    <a:lumOff val="25000"/>
                  </a:schemeClr>
                </a:solidFill>
                <a:latin typeface="微软雅黑" panose="020B0503020204020204" charset="-122"/>
                <a:ea typeface="微软雅黑" panose="020B0503020204020204" charset="-122"/>
              </a:rPr>
              <a:t>Strength</a:t>
            </a:r>
            <a:endParaRPr lang="zh-CN" altLang="en-US" sz="1600" dirty="0">
              <a:solidFill>
                <a:schemeClr val="tx1">
                  <a:lumMod val="75000"/>
                  <a:lumOff val="25000"/>
                </a:schemeClr>
              </a:solidFill>
              <a:latin typeface="微软雅黑" panose="020B0503020204020204" charset="-122"/>
              <a:ea typeface="微软雅黑" panose="020B0503020204020204" charset="-122"/>
            </a:endParaRPr>
          </a:p>
        </p:txBody>
      </p:sp>
      <p:sp>
        <p:nvSpPr>
          <p:cNvPr id="115" name="文本框 23"/>
          <p:cNvSpPr txBox="1"/>
          <p:nvPr/>
        </p:nvSpPr>
        <p:spPr>
          <a:xfrm>
            <a:off x="1915185" y="1996939"/>
            <a:ext cx="2284274" cy="12692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t>融合多种游戏模式，目标人群受众更广，用户体验更丰富。</a:t>
            </a:r>
            <a:endParaRPr lang="en-US" altLang="zh-CN" sz="1200" dirty="0"/>
          </a:p>
          <a:p>
            <a:pPr>
              <a:lnSpc>
                <a:spcPct val="130000"/>
              </a:lnSpc>
            </a:pPr>
            <a:r>
              <a:rPr lang="en-US" altLang="zh-CN" sz="1200" dirty="0"/>
              <a:t>3D</a:t>
            </a:r>
            <a:r>
              <a:rPr lang="zh-CN" altLang="en-US" sz="1200" dirty="0"/>
              <a:t>视角的音游，目前业内相关产品较少。</a:t>
            </a:r>
            <a:endParaRPr lang="en-US" altLang="zh-CN" sz="1200" dirty="0"/>
          </a:p>
          <a:p>
            <a:pPr>
              <a:lnSpc>
                <a:spcPct val="130000"/>
              </a:lnSpc>
            </a:pPr>
            <a:r>
              <a:rPr lang="zh-CN" altLang="en-US" sz="1200" dirty="0"/>
              <a:t>结合国粹元素，具有现实意义。</a:t>
            </a:r>
            <a:endParaRPr lang="zh-CN" altLang="en-US" sz="1200" dirty="0"/>
          </a:p>
        </p:txBody>
      </p:sp>
      <p:grpSp>
        <p:nvGrpSpPr>
          <p:cNvPr id="116" name="组合 115"/>
          <p:cNvGrpSpPr/>
          <p:nvPr/>
        </p:nvGrpSpPr>
        <p:grpSpPr>
          <a:xfrm>
            <a:off x="8741836" y="1979531"/>
            <a:ext cx="319614" cy="313551"/>
            <a:chOff x="6487719" y="4216206"/>
            <a:chExt cx="496474" cy="487056"/>
          </a:xfrm>
          <a:solidFill>
            <a:schemeClr val="bg1"/>
          </a:solidFill>
        </p:grpSpPr>
        <p:sp>
          <p:nvSpPr>
            <p:cNvPr id="156" name="Freeform 269"/>
            <p:cNvSpPr>
              <a:spLocks noEditPoints="1"/>
            </p:cNvSpPr>
            <p:nvPr/>
          </p:nvSpPr>
          <p:spPr bwMode="auto">
            <a:xfrm>
              <a:off x="6487719" y="4216206"/>
              <a:ext cx="496474" cy="487056"/>
            </a:xfrm>
            <a:custGeom>
              <a:avLst/>
              <a:gdLst>
                <a:gd name="T0" fmla="*/ 221 w 235"/>
                <a:gd name="T1" fmla="*/ 117 h 230"/>
                <a:gd name="T2" fmla="*/ 139 w 235"/>
                <a:gd name="T3" fmla="*/ 35 h 230"/>
                <a:gd name="T4" fmla="*/ 108 w 235"/>
                <a:gd name="T5" fmla="*/ 5 h 230"/>
                <a:gd name="T6" fmla="*/ 67 w 235"/>
                <a:gd name="T7" fmla="*/ 0 h 230"/>
                <a:gd name="T8" fmla="*/ 37 w 235"/>
                <a:gd name="T9" fmla="*/ 0 h 230"/>
                <a:gd name="T10" fmla="*/ 0 w 235"/>
                <a:gd name="T11" fmla="*/ 35 h 230"/>
                <a:gd name="T12" fmla="*/ 0 w 235"/>
                <a:gd name="T13" fmla="*/ 65 h 230"/>
                <a:gd name="T14" fmla="*/ 5 w 235"/>
                <a:gd name="T15" fmla="*/ 106 h 230"/>
                <a:gd name="T16" fmla="*/ 36 w 235"/>
                <a:gd name="T17" fmla="*/ 137 h 230"/>
                <a:gd name="T18" fmla="*/ 118 w 235"/>
                <a:gd name="T19" fmla="*/ 219 h 230"/>
                <a:gd name="T20" fmla="*/ 144 w 235"/>
                <a:gd name="T21" fmla="*/ 230 h 230"/>
                <a:gd name="T22" fmla="*/ 170 w 235"/>
                <a:gd name="T23" fmla="*/ 219 h 230"/>
                <a:gd name="T24" fmla="*/ 221 w 235"/>
                <a:gd name="T25" fmla="*/ 168 h 230"/>
                <a:gd name="T26" fmla="*/ 221 w 235"/>
                <a:gd name="T27" fmla="*/ 117 h 230"/>
                <a:gd name="T28" fmla="*/ 205 w 235"/>
                <a:gd name="T29" fmla="*/ 153 h 230"/>
                <a:gd name="T30" fmla="*/ 154 w 235"/>
                <a:gd name="T31" fmla="*/ 204 h 230"/>
                <a:gd name="T32" fmla="*/ 144 w 235"/>
                <a:gd name="T33" fmla="*/ 208 h 230"/>
                <a:gd name="T34" fmla="*/ 134 w 235"/>
                <a:gd name="T35" fmla="*/ 204 h 230"/>
                <a:gd name="T36" fmla="*/ 52 w 235"/>
                <a:gd name="T37" fmla="*/ 122 h 230"/>
                <a:gd name="T38" fmla="*/ 24 w 235"/>
                <a:gd name="T39" fmla="*/ 94 h 230"/>
                <a:gd name="T40" fmla="*/ 22 w 235"/>
                <a:gd name="T41" fmla="*/ 65 h 230"/>
                <a:gd name="T42" fmla="*/ 22 w 235"/>
                <a:gd name="T43" fmla="*/ 35 h 230"/>
                <a:gd name="T44" fmla="*/ 37 w 235"/>
                <a:gd name="T45" fmla="*/ 22 h 230"/>
                <a:gd name="T46" fmla="*/ 65 w 235"/>
                <a:gd name="T47" fmla="*/ 22 h 230"/>
                <a:gd name="T48" fmla="*/ 67 w 235"/>
                <a:gd name="T49" fmla="*/ 22 h 230"/>
                <a:gd name="T50" fmla="*/ 96 w 235"/>
                <a:gd name="T51" fmla="*/ 23 h 230"/>
                <a:gd name="T52" fmla="*/ 124 w 235"/>
                <a:gd name="T53" fmla="*/ 50 h 230"/>
                <a:gd name="T54" fmla="*/ 205 w 235"/>
                <a:gd name="T55" fmla="*/ 132 h 230"/>
                <a:gd name="T56" fmla="*/ 205 w 235"/>
                <a:gd name="T57" fmla="*/ 15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5" h="230">
                  <a:moveTo>
                    <a:pt x="221" y="117"/>
                  </a:moveTo>
                  <a:cubicBezTo>
                    <a:pt x="139" y="35"/>
                    <a:pt x="139" y="35"/>
                    <a:pt x="139" y="35"/>
                  </a:cubicBezTo>
                  <a:cubicBezTo>
                    <a:pt x="125" y="21"/>
                    <a:pt x="111" y="7"/>
                    <a:pt x="108" y="5"/>
                  </a:cubicBezTo>
                  <a:cubicBezTo>
                    <a:pt x="105" y="2"/>
                    <a:pt x="87" y="0"/>
                    <a:pt x="67" y="0"/>
                  </a:cubicBezTo>
                  <a:cubicBezTo>
                    <a:pt x="37" y="0"/>
                    <a:pt x="37" y="0"/>
                    <a:pt x="37" y="0"/>
                  </a:cubicBezTo>
                  <a:cubicBezTo>
                    <a:pt x="17" y="0"/>
                    <a:pt x="0" y="15"/>
                    <a:pt x="0" y="35"/>
                  </a:cubicBezTo>
                  <a:cubicBezTo>
                    <a:pt x="0" y="65"/>
                    <a:pt x="0" y="65"/>
                    <a:pt x="0" y="65"/>
                  </a:cubicBezTo>
                  <a:cubicBezTo>
                    <a:pt x="0" y="85"/>
                    <a:pt x="3" y="104"/>
                    <a:pt x="5" y="106"/>
                  </a:cubicBezTo>
                  <a:cubicBezTo>
                    <a:pt x="8" y="109"/>
                    <a:pt x="22" y="123"/>
                    <a:pt x="36" y="137"/>
                  </a:cubicBezTo>
                  <a:cubicBezTo>
                    <a:pt x="118" y="219"/>
                    <a:pt x="118" y="219"/>
                    <a:pt x="118" y="219"/>
                  </a:cubicBezTo>
                  <a:cubicBezTo>
                    <a:pt x="125" y="226"/>
                    <a:pt x="135" y="230"/>
                    <a:pt x="144" y="230"/>
                  </a:cubicBezTo>
                  <a:cubicBezTo>
                    <a:pt x="153" y="230"/>
                    <a:pt x="163" y="226"/>
                    <a:pt x="170" y="219"/>
                  </a:cubicBezTo>
                  <a:cubicBezTo>
                    <a:pt x="221" y="168"/>
                    <a:pt x="221" y="168"/>
                    <a:pt x="221" y="168"/>
                  </a:cubicBezTo>
                  <a:cubicBezTo>
                    <a:pt x="235" y="154"/>
                    <a:pt x="235" y="131"/>
                    <a:pt x="221" y="117"/>
                  </a:cubicBezTo>
                  <a:close/>
                  <a:moveTo>
                    <a:pt x="205" y="153"/>
                  </a:moveTo>
                  <a:cubicBezTo>
                    <a:pt x="154" y="204"/>
                    <a:pt x="154" y="204"/>
                    <a:pt x="154" y="204"/>
                  </a:cubicBezTo>
                  <a:cubicBezTo>
                    <a:pt x="152" y="206"/>
                    <a:pt x="148" y="208"/>
                    <a:pt x="144" y="208"/>
                  </a:cubicBezTo>
                  <a:cubicBezTo>
                    <a:pt x="140" y="208"/>
                    <a:pt x="137" y="206"/>
                    <a:pt x="134" y="204"/>
                  </a:cubicBezTo>
                  <a:cubicBezTo>
                    <a:pt x="52" y="122"/>
                    <a:pt x="52" y="122"/>
                    <a:pt x="52" y="122"/>
                  </a:cubicBezTo>
                  <a:cubicBezTo>
                    <a:pt x="24" y="94"/>
                    <a:pt x="24" y="94"/>
                    <a:pt x="24" y="94"/>
                  </a:cubicBezTo>
                  <a:cubicBezTo>
                    <a:pt x="23" y="89"/>
                    <a:pt x="22" y="79"/>
                    <a:pt x="22" y="65"/>
                  </a:cubicBezTo>
                  <a:cubicBezTo>
                    <a:pt x="22" y="35"/>
                    <a:pt x="22" y="35"/>
                    <a:pt x="22" y="35"/>
                  </a:cubicBezTo>
                  <a:cubicBezTo>
                    <a:pt x="22" y="27"/>
                    <a:pt x="29" y="22"/>
                    <a:pt x="37" y="22"/>
                  </a:cubicBezTo>
                  <a:cubicBezTo>
                    <a:pt x="65" y="22"/>
                    <a:pt x="65" y="22"/>
                    <a:pt x="65" y="22"/>
                  </a:cubicBezTo>
                  <a:cubicBezTo>
                    <a:pt x="67" y="22"/>
                    <a:pt x="67" y="22"/>
                    <a:pt x="67" y="22"/>
                  </a:cubicBezTo>
                  <a:cubicBezTo>
                    <a:pt x="81" y="22"/>
                    <a:pt x="91" y="22"/>
                    <a:pt x="96" y="23"/>
                  </a:cubicBezTo>
                  <a:cubicBezTo>
                    <a:pt x="124" y="50"/>
                    <a:pt x="124" y="50"/>
                    <a:pt x="124" y="50"/>
                  </a:cubicBezTo>
                  <a:cubicBezTo>
                    <a:pt x="205" y="132"/>
                    <a:pt x="205" y="132"/>
                    <a:pt x="205" y="132"/>
                  </a:cubicBezTo>
                  <a:cubicBezTo>
                    <a:pt x="211" y="138"/>
                    <a:pt x="211" y="147"/>
                    <a:pt x="205" y="153"/>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7" name="Freeform 270"/>
            <p:cNvSpPr>
              <a:spLocks noEditPoints="1"/>
            </p:cNvSpPr>
            <p:nvPr/>
          </p:nvSpPr>
          <p:spPr bwMode="auto">
            <a:xfrm>
              <a:off x="6579210" y="4298279"/>
              <a:ext cx="122437" cy="129164"/>
            </a:xfrm>
            <a:custGeom>
              <a:avLst/>
              <a:gdLst>
                <a:gd name="T0" fmla="*/ 9 w 58"/>
                <a:gd name="T1" fmla="*/ 11 h 61"/>
                <a:gd name="T2" fmla="*/ 0 w 58"/>
                <a:gd name="T3" fmla="*/ 32 h 61"/>
                <a:gd name="T4" fmla="*/ 9 w 58"/>
                <a:gd name="T5" fmla="*/ 52 h 61"/>
                <a:gd name="T6" fmla="*/ 29 w 58"/>
                <a:gd name="T7" fmla="*/ 61 h 61"/>
                <a:gd name="T8" fmla="*/ 50 w 58"/>
                <a:gd name="T9" fmla="*/ 52 h 61"/>
                <a:gd name="T10" fmla="*/ 58 w 58"/>
                <a:gd name="T11" fmla="*/ 32 h 61"/>
                <a:gd name="T12" fmla="*/ 50 w 58"/>
                <a:gd name="T13" fmla="*/ 11 h 61"/>
                <a:gd name="T14" fmla="*/ 9 w 58"/>
                <a:gd name="T15" fmla="*/ 11 h 61"/>
                <a:gd name="T16" fmla="*/ 40 w 58"/>
                <a:gd name="T17" fmla="*/ 42 h 61"/>
                <a:gd name="T18" fmla="*/ 19 w 58"/>
                <a:gd name="T19" fmla="*/ 42 h 61"/>
                <a:gd name="T20" fmla="*/ 15 w 58"/>
                <a:gd name="T21" fmla="*/ 32 h 61"/>
                <a:gd name="T22" fmla="*/ 19 w 58"/>
                <a:gd name="T23" fmla="*/ 21 h 61"/>
                <a:gd name="T24" fmla="*/ 29 w 58"/>
                <a:gd name="T25" fmla="*/ 17 h 61"/>
                <a:gd name="T26" fmla="*/ 40 w 58"/>
                <a:gd name="T27" fmla="*/ 21 h 61"/>
                <a:gd name="T28" fmla="*/ 44 w 58"/>
                <a:gd name="T29" fmla="*/ 32 h 61"/>
                <a:gd name="T30" fmla="*/ 40 w 58"/>
                <a:gd name="T31"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1">
                  <a:moveTo>
                    <a:pt x="9" y="11"/>
                  </a:moveTo>
                  <a:cubicBezTo>
                    <a:pt x="3" y="17"/>
                    <a:pt x="0" y="24"/>
                    <a:pt x="0" y="32"/>
                  </a:cubicBezTo>
                  <a:cubicBezTo>
                    <a:pt x="0" y="39"/>
                    <a:pt x="3" y="47"/>
                    <a:pt x="9" y="52"/>
                  </a:cubicBezTo>
                  <a:cubicBezTo>
                    <a:pt x="14" y="58"/>
                    <a:pt x="22" y="61"/>
                    <a:pt x="29" y="61"/>
                  </a:cubicBezTo>
                  <a:cubicBezTo>
                    <a:pt x="37" y="61"/>
                    <a:pt x="44" y="58"/>
                    <a:pt x="50" y="52"/>
                  </a:cubicBezTo>
                  <a:cubicBezTo>
                    <a:pt x="55" y="47"/>
                    <a:pt x="58" y="39"/>
                    <a:pt x="58" y="32"/>
                  </a:cubicBezTo>
                  <a:cubicBezTo>
                    <a:pt x="58" y="24"/>
                    <a:pt x="55" y="17"/>
                    <a:pt x="50" y="11"/>
                  </a:cubicBezTo>
                  <a:cubicBezTo>
                    <a:pt x="39" y="0"/>
                    <a:pt x="20" y="0"/>
                    <a:pt x="9" y="11"/>
                  </a:cubicBezTo>
                  <a:close/>
                  <a:moveTo>
                    <a:pt x="40" y="42"/>
                  </a:moveTo>
                  <a:cubicBezTo>
                    <a:pt x="34" y="47"/>
                    <a:pt x="25" y="47"/>
                    <a:pt x="19" y="42"/>
                  </a:cubicBezTo>
                  <a:cubicBezTo>
                    <a:pt x="16" y="39"/>
                    <a:pt x="15" y="35"/>
                    <a:pt x="15" y="32"/>
                  </a:cubicBezTo>
                  <a:cubicBezTo>
                    <a:pt x="15" y="28"/>
                    <a:pt x="16" y="24"/>
                    <a:pt x="19" y="21"/>
                  </a:cubicBezTo>
                  <a:cubicBezTo>
                    <a:pt x="22" y="19"/>
                    <a:pt x="26" y="17"/>
                    <a:pt x="29" y="17"/>
                  </a:cubicBezTo>
                  <a:cubicBezTo>
                    <a:pt x="33" y="17"/>
                    <a:pt x="37" y="19"/>
                    <a:pt x="40" y="21"/>
                  </a:cubicBezTo>
                  <a:cubicBezTo>
                    <a:pt x="42" y="24"/>
                    <a:pt x="44" y="28"/>
                    <a:pt x="44" y="32"/>
                  </a:cubicBezTo>
                  <a:cubicBezTo>
                    <a:pt x="44" y="35"/>
                    <a:pt x="42" y="39"/>
                    <a:pt x="40" y="42"/>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17" name="组合 116"/>
          <p:cNvGrpSpPr/>
          <p:nvPr/>
        </p:nvGrpSpPr>
        <p:grpSpPr>
          <a:xfrm>
            <a:off x="1389280" y="1961602"/>
            <a:ext cx="332700" cy="340175"/>
            <a:chOff x="8343593" y="3199601"/>
            <a:chExt cx="444000" cy="453979"/>
          </a:xfrm>
          <a:solidFill>
            <a:schemeClr val="bg1"/>
          </a:solidFill>
        </p:grpSpPr>
        <p:sp>
          <p:nvSpPr>
            <p:cNvPr id="154" name="Freeform 345"/>
            <p:cNvSpPr>
              <a:spLocks noEditPoints="1"/>
            </p:cNvSpPr>
            <p:nvPr/>
          </p:nvSpPr>
          <p:spPr bwMode="auto">
            <a:xfrm>
              <a:off x="8343593" y="3372545"/>
              <a:ext cx="196225" cy="281035"/>
            </a:xfrm>
            <a:custGeom>
              <a:avLst/>
              <a:gdLst>
                <a:gd name="T0" fmla="*/ 65 w 118"/>
                <a:gd name="T1" fmla="*/ 15 h 169"/>
                <a:gd name="T2" fmla="*/ 101 w 118"/>
                <a:gd name="T3" fmla="*/ 139 h 169"/>
                <a:gd name="T4" fmla="*/ 53 w 118"/>
                <a:gd name="T5" fmla="*/ 153 h 169"/>
                <a:gd name="T6" fmla="*/ 16 w 118"/>
                <a:gd name="T7" fmla="*/ 30 h 169"/>
                <a:gd name="T8" fmla="*/ 65 w 118"/>
                <a:gd name="T9" fmla="*/ 15 h 169"/>
                <a:gd name="T10" fmla="*/ 74 w 118"/>
                <a:gd name="T11" fmla="*/ 0 h 169"/>
                <a:gd name="T12" fmla="*/ 63 w 118"/>
                <a:gd name="T13" fmla="*/ 2 h 169"/>
                <a:gd name="T14" fmla="*/ 12 w 118"/>
                <a:gd name="T15" fmla="*/ 17 h 169"/>
                <a:gd name="T16" fmla="*/ 0 w 118"/>
                <a:gd name="T17" fmla="*/ 21 h 169"/>
                <a:gd name="T18" fmla="*/ 4 w 118"/>
                <a:gd name="T19" fmla="*/ 34 h 169"/>
                <a:gd name="T20" fmla="*/ 40 w 118"/>
                <a:gd name="T21" fmla="*/ 157 h 169"/>
                <a:gd name="T22" fmla="*/ 44 w 118"/>
                <a:gd name="T23" fmla="*/ 169 h 169"/>
                <a:gd name="T24" fmla="*/ 56 w 118"/>
                <a:gd name="T25" fmla="*/ 165 h 169"/>
                <a:gd name="T26" fmla="*/ 105 w 118"/>
                <a:gd name="T27" fmla="*/ 150 h 169"/>
                <a:gd name="T28" fmla="*/ 118 w 118"/>
                <a:gd name="T29" fmla="*/ 148 h 169"/>
                <a:gd name="T30" fmla="*/ 114 w 118"/>
                <a:gd name="T31" fmla="*/ 135 h 169"/>
                <a:gd name="T32" fmla="*/ 78 w 118"/>
                <a:gd name="T33" fmla="*/ 11 h 169"/>
                <a:gd name="T34" fmla="*/ 74 w 118"/>
                <a:gd name="T35" fmla="*/ 0 h 169"/>
                <a:gd name="T36" fmla="*/ 74 w 118"/>
                <a:gd name="T37"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 h="169">
                  <a:moveTo>
                    <a:pt x="65" y="15"/>
                  </a:moveTo>
                  <a:lnTo>
                    <a:pt x="101" y="139"/>
                  </a:lnTo>
                  <a:lnTo>
                    <a:pt x="53" y="153"/>
                  </a:lnTo>
                  <a:lnTo>
                    <a:pt x="16" y="30"/>
                  </a:lnTo>
                  <a:lnTo>
                    <a:pt x="65" y="15"/>
                  </a:lnTo>
                  <a:close/>
                  <a:moveTo>
                    <a:pt x="74" y="0"/>
                  </a:moveTo>
                  <a:lnTo>
                    <a:pt x="63" y="2"/>
                  </a:lnTo>
                  <a:lnTo>
                    <a:pt x="12" y="17"/>
                  </a:lnTo>
                  <a:lnTo>
                    <a:pt x="0" y="21"/>
                  </a:lnTo>
                  <a:lnTo>
                    <a:pt x="4" y="34"/>
                  </a:lnTo>
                  <a:lnTo>
                    <a:pt x="40" y="157"/>
                  </a:lnTo>
                  <a:lnTo>
                    <a:pt x="44" y="169"/>
                  </a:lnTo>
                  <a:lnTo>
                    <a:pt x="56" y="165"/>
                  </a:lnTo>
                  <a:lnTo>
                    <a:pt x="105" y="150"/>
                  </a:lnTo>
                  <a:lnTo>
                    <a:pt x="118" y="148"/>
                  </a:lnTo>
                  <a:lnTo>
                    <a:pt x="114" y="135"/>
                  </a:lnTo>
                  <a:lnTo>
                    <a:pt x="78" y="11"/>
                  </a:lnTo>
                  <a:lnTo>
                    <a:pt x="74" y="0"/>
                  </a:lnTo>
                  <a:lnTo>
                    <a:pt x="74" y="0"/>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5" name="Freeform 347"/>
            <p:cNvSpPr/>
            <p:nvPr/>
          </p:nvSpPr>
          <p:spPr bwMode="auto">
            <a:xfrm>
              <a:off x="8474963" y="3199601"/>
              <a:ext cx="312630" cy="355866"/>
            </a:xfrm>
            <a:custGeom>
              <a:avLst/>
              <a:gdLst>
                <a:gd name="T0" fmla="*/ 144 w 150"/>
                <a:gd name="T1" fmla="*/ 121 h 171"/>
                <a:gd name="T2" fmla="*/ 135 w 150"/>
                <a:gd name="T3" fmla="*/ 136 h 171"/>
                <a:gd name="T4" fmla="*/ 135 w 150"/>
                <a:gd name="T5" fmla="*/ 140 h 171"/>
                <a:gd name="T6" fmla="*/ 122 w 150"/>
                <a:gd name="T7" fmla="*/ 157 h 171"/>
                <a:gd name="T8" fmla="*/ 121 w 150"/>
                <a:gd name="T9" fmla="*/ 163 h 171"/>
                <a:gd name="T10" fmla="*/ 102 w 150"/>
                <a:gd name="T11" fmla="*/ 171 h 171"/>
                <a:gd name="T12" fmla="*/ 95 w 150"/>
                <a:gd name="T13" fmla="*/ 171 h 171"/>
                <a:gd name="T14" fmla="*/ 54 w 150"/>
                <a:gd name="T15" fmla="*/ 167 h 171"/>
                <a:gd name="T16" fmla="*/ 40 w 150"/>
                <a:gd name="T17" fmla="*/ 166 h 171"/>
                <a:gd name="T18" fmla="*/ 21 w 150"/>
                <a:gd name="T19" fmla="*/ 168 h 171"/>
                <a:gd name="T20" fmla="*/ 0 w 150"/>
                <a:gd name="T21" fmla="*/ 96 h 171"/>
                <a:gd name="T22" fmla="*/ 45 w 150"/>
                <a:gd name="T23" fmla="*/ 45 h 171"/>
                <a:gd name="T24" fmla="*/ 48 w 150"/>
                <a:gd name="T25" fmla="*/ 8 h 171"/>
                <a:gd name="T26" fmla="*/ 63 w 150"/>
                <a:gd name="T27" fmla="*/ 0 h 171"/>
                <a:gd name="T28" fmla="*/ 78 w 150"/>
                <a:gd name="T29" fmla="*/ 40 h 171"/>
                <a:gd name="T30" fmla="*/ 76 w 150"/>
                <a:gd name="T31" fmla="*/ 52 h 171"/>
                <a:gd name="T32" fmla="*/ 75 w 150"/>
                <a:gd name="T33" fmla="*/ 62 h 171"/>
                <a:gd name="T34" fmla="*/ 123 w 150"/>
                <a:gd name="T35" fmla="*/ 73 h 171"/>
                <a:gd name="T36" fmla="*/ 127 w 150"/>
                <a:gd name="T37" fmla="*/ 72 h 171"/>
                <a:gd name="T38" fmla="*/ 150 w 150"/>
                <a:gd name="T39" fmla="*/ 95 h 171"/>
                <a:gd name="T40" fmla="*/ 143 w 150"/>
                <a:gd name="T41" fmla="*/ 112 h 171"/>
                <a:gd name="T42" fmla="*/ 144 w 150"/>
                <a:gd name="T43" fmla="*/ 1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0" h="171">
                  <a:moveTo>
                    <a:pt x="144" y="121"/>
                  </a:moveTo>
                  <a:cubicBezTo>
                    <a:pt x="144" y="127"/>
                    <a:pt x="140" y="133"/>
                    <a:pt x="135" y="136"/>
                  </a:cubicBezTo>
                  <a:cubicBezTo>
                    <a:pt x="135" y="137"/>
                    <a:pt x="135" y="139"/>
                    <a:pt x="135" y="140"/>
                  </a:cubicBezTo>
                  <a:cubicBezTo>
                    <a:pt x="135" y="148"/>
                    <a:pt x="129" y="155"/>
                    <a:pt x="122" y="157"/>
                  </a:cubicBezTo>
                  <a:cubicBezTo>
                    <a:pt x="122" y="159"/>
                    <a:pt x="122" y="161"/>
                    <a:pt x="121" y="163"/>
                  </a:cubicBezTo>
                  <a:cubicBezTo>
                    <a:pt x="118" y="169"/>
                    <a:pt x="110" y="171"/>
                    <a:pt x="102" y="171"/>
                  </a:cubicBezTo>
                  <a:cubicBezTo>
                    <a:pt x="100" y="171"/>
                    <a:pt x="97" y="171"/>
                    <a:pt x="95" y="171"/>
                  </a:cubicBezTo>
                  <a:cubicBezTo>
                    <a:pt x="87" y="170"/>
                    <a:pt x="71" y="169"/>
                    <a:pt x="54" y="167"/>
                  </a:cubicBezTo>
                  <a:cubicBezTo>
                    <a:pt x="49" y="167"/>
                    <a:pt x="44" y="166"/>
                    <a:pt x="40" y="166"/>
                  </a:cubicBezTo>
                  <a:cubicBezTo>
                    <a:pt x="31" y="166"/>
                    <a:pt x="25" y="167"/>
                    <a:pt x="21" y="168"/>
                  </a:cubicBezTo>
                  <a:cubicBezTo>
                    <a:pt x="0" y="96"/>
                    <a:pt x="0" y="96"/>
                    <a:pt x="0" y="96"/>
                  </a:cubicBezTo>
                  <a:cubicBezTo>
                    <a:pt x="14" y="85"/>
                    <a:pt x="37" y="59"/>
                    <a:pt x="45" y="45"/>
                  </a:cubicBezTo>
                  <a:cubicBezTo>
                    <a:pt x="50" y="30"/>
                    <a:pt x="48" y="12"/>
                    <a:pt x="48" y="8"/>
                  </a:cubicBezTo>
                  <a:cubicBezTo>
                    <a:pt x="47" y="1"/>
                    <a:pt x="61" y="0"/>
                    <a:pt x="63" y="0"/>
                  </a:cubicBezTo>
                  <a:cubicBezTo>
                    <a:pt x="71" y="0"/>
                    <a:pt x="80" y="14"/>
                    <a:pt x="78" y="40"/>
                  </a:cubicBezTo>
                  <a:cubicBezTo>
                    <a:pt x="77" y="43"/>
                    <a:pt x="76" y="48"/>
                    <a:pt x="76" y="52"/>
                  </a:cubicBezTo>
                  <a:cubicBezTo>
                    <a:pt x="76" y="56"/>
                    <a:pt x="76" y="59"/>
                    <a:pt x="75" y="62"/>
                  </a:cubicBezTo>
                  <a:cubicBezTo>
                    <a:pt x="75" y="72"/>
                    <a:pt x="111" y="73"/>
                    <a:pt x="123" y="73"/>
                  </a:cubicBezTo>
                  <a:cubicBezTo>
                    <a:pt x="126" y="73"/>
                    <a:pt x="127" y="72"/>
                    <a:pt x="127" y="72"/>
                  </a:cubicBezTo>
                  <a:cubicBezTo>
                    <a:pt x="140" y="72"/>
                    <a:pt x="150" y="83"/>
                    <a:pt x="150" y="95"/>
                  </a:cubicBezTo>
                  <a:cubicBezTo>
                    <a:pt x="150" y="102"/>
                    <a:pt x="147" y="108"/>
                    <a:pt x="143" y="112"/>
                  </a:cubicBezTo>
                  <a:cubicBezTo>
                    <a:pt x="144" y="115"/>
                    <a:pt x="144" y="118"/>
                    <a:pt x="144" y="121"/>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18" name="组合 117"/>
          <p:cNvGrpSpPr/>
          <p:nvPr/>
        </p:nvGrpSpPr>
        <p:grpSpPr>
          <a:xfrm>
            <a:off x="8754941" y="4380539"/>
            <a:ext cx="319613" cy="365627"/>
            <a:chOff x="9477707" y="1892543"/>
            <a:chExt cx="427372" cy="488900"/>
          </a:xfrm>
          <a:solidFill>
            <a:schemeClr val="bg1"/>
          </a:solidFill>
        </p:grpSpPr>
        <p:sp>
          <p:nvSpPr>
            <p:cNvPr id="137" name="Oval 194"/>
            <p:cNvSpPr>
              <a:spLocks noChangeArrowheads="1"/>
            </p:cNvSpPr>
            <p:nvPr/>
          </p:nvSpPr>
          <p:spPr bwMode="auto">
            <a:xfrm>
              <a:off x="9604090" y="2291645"/>
              <a:ext cx="89798" cy="89798"/>
            </a:xfrm>
            <a:prstGeom prst="ellipse">
              <a:avLst/>
            </a:pr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8" name="Oval 195"/>
            <p:cNvSpPr>
              <a:spLocks noChangeArrowheads="1"/>
            </p:cNvSpPr>
            <p:nvPr/>
          </p:nvSpPr>
          <p:spPr bwMode="auto">
            <a:xfrm>
              <a:off x="9772044" y="2291645"/>
              <a:ext cx="86472" cy="89798"/>
            </a:xfrm>
            <a:prstGeom prst="ellipse">
              <a:avLst/>
            </a:pr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9" name="Freeform 196"/>
            <p:cNvSpPr/>
            <p:nvPr/>
          </p:nvSpPr>
          <p:spPr bwMode="auto">
            <a:xfrm>
              <a:off x="9477707" y="1939105"/>
              <a:ext cx="392450" cy="330922"/>
            </a:xfrm>
            <a:custGeom>
              <a:avLst/>
              <a:gdLst>
                <a:gd name="T0" fmla="*/ 180 w 188"/>
                <a:gd name="T1" fmla="*/ 158 h 158"/>
                <a:gd name="T2" fmla="*/ 180 w 188"/>
                <a:gd name="T3" fmla="*/ 158 h 158"/>
                <a:gd name="T4" fmla="*/ 66 w 188"/>
                <a:gd name="T5" fmla="*/ 157 h 158"/>
                <a:gd name="T6" fmla="*/ 59 w 188"/>
                <a:gd name="T7" fmla="*/ 151 h 158"/>
                <a:gd name="T8" fmla="*/ 31 w 188"/>
                <a:gd name="T9" fmla="*/ 23 h 158"/>
                <a:gd name="T10" fmla="*/ 7 w 188"/>
                <a:gd name="T11" fmla="*/ 17 h 158"/>
                <a:gd name="T12" fmla="*/ 2 w 188"/>
                <a:gd name="T13" fmla="*/ 7 h 158"/>
                <a:gd name="T14" fmla="*/ 12 w 188"/>
                <a:gd name="T15" fmla="*/ 1 h 158"/>
                <a:gd name="T16" fmla="*/ 40 w 188"/>
                <a:gd name="T17" fmla="*/ 9 h 158"/>
                <a:gd name="T18" fmla="*/ 46 w 188"/>
                <a:gd name="T19" fmla="*/ 15 h 158"/>
                <a:gd name="T20" fmla="*/ 73 w 188"/>
                <a:gd name="T21" fmla="*/ 141 h 158"/>
                <a:gd name="T22" fmla="*/ 180 w 188"/>
                <a:gd name="T23" fmla="*/ 141 h 158"/>
                <a:gd name="T24" fmla="*/ 188 w 188"/>
                <a:gd name="T25" fmla="*/ 149 h 158"/>
                <a:gd name="T26" fmla="*/ 180 w 188"/>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158">
                  <a:moveTo>
                    <a:pt x="180" y="158"/>
                  </a:moveTo>
                  <a:cubicBezTo>
                    <a:pt x="180" y="158"/>
                    <a:pt x="180" y="158"/>
                    <a:pt x="180" y="158"/>
                  </a:cubicBezTo>
                  <a:cubicBezTo>
                    <a:pt x="66" y="157"/>
                    <a:pt x="66" y="157"/>
                    <a:pt x="66" y="157"/>
                  </a:cubicBezTo>
                  <a:cubicBezTo>
                    <a:pt x="63" y="157"/>
                    <a:pt x="59" y="154"/>
                    <a:pt x="59" y="151"/>
                  </a:cubicBezTo>
                  <a:cubicBezTo>
                    <a:pt x="31" y="23"/>
                    <a:pt x="31" y="23"/>
                    <a:pt x="31" y="23"/>
                  </a:cubicBezTo>
                  <a:cubicBezTo>
                    <a:pt x="7" y="17"/>
                    <a:pt x="7" y="17"/>
                    <a:pt x="7" y="17"/>
                  </a:cubicBezTo>
                  <a:cubicBezTo>
                    <a:pt x="3" y="15"/>
                    <a:pt x="0" y="11"/>
                    <a:pt x="2" y="7"/>
                  </a:cubicBezTo>
                  <a:cubicBezTo>
                    <a:pt x="3" y="2"/>
                    <a:pt x="7" y="0"/>
                    <a:pt x="12" y="1"/>
                  </a:cubicBezTo>
                  <a:cubicBezTo>
                    <a:pt x="40" y="9"/>
                    <a:pt x="40" y="9"/>
                    <a:pt x="40" y="9"/>
                  </a:cubicBezTo>
                  <a:cubicBezTo>
                    <a:pt x="43" y="10"/>
                    <a:pt x="45" y="12"/>
                    <a:pt x="46" y="15"/>
                  </a:cubicBezTo>
                  <a:cubicBezTo>
                    <a:pt x="73" y="141"/>
                    <a:pt x="73" y="141"/>
                    <a:pt x="73" y="141"/>
                  </a:cubicBezTo>
                  <a:cubicBezTo>
                    <a:pt x="180" y="141"/>
                    <a:pt x="180" y="141"/>
                    <a:pt x="180" y="141"/>
                  </a:cubicBezTo>
                  <a:cubicBezTo>
                    <a:pt x="184" y="141"/>
                    <a:pt x="188" y="145"/>
                    <a:pt x="188" y="149"/>
                  </a:cubicBezTo>
                  <a:cubicBezTo>
                    <a:pt x="188" y="154"/>
                    <a:pt x="184" y="158"/>
                    <a:pt x="180" y="158"/>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0" name="Freeform 197"/>
            <p:cNvSpPr/>
            <p:nvPr/>
          </p:nvSpPr>
          <p:spPr bwMode="auto">
            <a:xfrm>
              <a:off x="9574157" y="2028903"/>
              <a:ext cx="330922" cy="171282"/>
            </a:xfrm>
            <a:custGeom>
              <a:avLst/>
              <a:gdLst>
                <a:gd name="T0" fmla="*/ 148 w 159"/>
                <a:gd name="T1" fmla="*/ 75 h 82"/>
                <a:gd name="T2" fmla="*/ 141 w 159"/>
                <a:gd name="T3" fmla="*/ 82 h 82"/>
                <a:gd name="T4" fmla="*/ 18 w 159"/>
                <a:gd name="T5" fmla="*/ 82 h 82"/>
                <a:gd name="T6" fmla="*/ 12 w 159"/>
                <a:gd name="T7" fmla="*/ 75 h 82"/>
                <a:gd name="T8" fmla="*/ 0 w 159"/>
                <a:gd name="T9" fmla="*/ 6 h 82"/>
                <a:gd name="T10" fmla="*/ 6 w 159"/>
                <a:gd name="T11" fmla="*/ 0 h 82"/>
                <a:gd name="T12" fmla="*/ 159 w 159"/>
                <a:gd name="T13" fmla="*/ 15 h 82"/>
                <a:gd name="T14" fmla="*/ 148 w 159"/>
                <a:gd name="T15" fmla="*/ 7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82">
                  <a:moveTo>
                    <a:pt x="148" y="75"/>
                  </a:moveTo>
                  <a:cubicBezTo>
                    <a:pt x="148" y="79"/>
                    <a:pt x="145" y="82"/>
                    <a:pt x="141" y="82"/>
                  </a:cubicBezTo>
                  <a:cubicBezTo>
                    <a:pt x="18" y="82"/>
                    <a:pt x="18" y="82"/>
                    <a:pt x="18" y="82"/>
                  </a:cubicBezTo>
                  <a:cubicBezTo>
                    <a:pt x="15" y="82"/>
                    <a:pt x="12" y="79"/>
                    <a:pt x="12" y="75"/>
                  </a:cubicBezTo>
                  <a:cubicBezTo>
                    <a:pt x="0" y="6"/>
                    <a:pt x="0" y="6"/>
                    <a:pt x="0" y="6"/>
                  </a:cubicBezTo>
                  <a:cubicBezTo>
                    <a:pt x="0" y="3"/>
                    <a:pt x="3" y="0"/>
                    <a:pt x="6" y="0"/>
                  </a:cubicBezTo>
                  <a:cubicBezTo>
                    <a:pt x="159" y="15"/>
                    <a:pt x="159" y="15"/>
                    <a:pt x="159" y="15"/>
                  </a:cubicBezTo>
                  <a:lnTo>
                    <a:pt x="148" y="75"/>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1" name="Freeform 198"/>
            <p:cNvSpPr/>
            <p:nvPr/>
          </p:nvSpPr>
          <p:spPr bwMode="auto">
            <a:xfrm>
              <a:off x="9725483" y="1892543"/>
              <a:ext cx="44899" cy="34922"/>
            </a:xfrm>
            <a:custGeom>
              <a:avLst/>
              <a:gdLst>
                <a:gd name="T0" fmla="*/ 23 w 27"/>
                <a:gd name="T1" fmla="*/ 0 h 21"/>
                <a:gd name="T2" fmla="*/ 18 w 27"/>
                <a:gd name="T3" fmla="*/ 0 h 21"/>
                <a:gd name="T4" fmla="*/ 6 w 27"/>
                <a:gd name="T5" fmla="*/ 0 h 21"/>
                <a:gd name="T6" fmla="*/ 3 w 27"/>
                <a:gd name="T7" fmla="*/ 0 h 21"/>
                <a:gd name="T8" fmla="*/ 0 w 27"/>
                <a:gd name="T9" fmla="*/ 21 h 21"/>
                <a:gd name="T10" fmla="*/ 8 w 27"/>
                <a:gd name="T11" fmla="*/ 21 h 21"/>
                <a:gd name="T12" fmla="*/ 19 w 27"/>
                <a:gd name="T13" fmla="*/ 21 h 21"/>
                <a:gd name="T14" fmla="*/ 27 w 27"/>
                <a:gd name="T15" fmla="*/ 21 h 21"/>
                <a:gd name="T16" fmla="*/ 23 w 27"/>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1">
                  <a:moveTo>
                    <a:pt x="23" y="0"/>
                  </a:moveTo>
                  <a:lnTo>
                    <a:pt x="18" y="0"/>
                  </a:lnTo>
                  <a:lnTo>
                    <a:pt x="6" y="0"/>
                  </a:lnTo>
                  <a:lnTo>
                    <a:pt x="3" y="0"/>
                  </a:lnTo>
                  <a:lnTo>
                    <a:pt x="0" y="21"/>
                  </a:lnTo>
                  <a:lnTo>
                    <a:pt x="8" y="21"/>
                  </a:lnTo>
                  <a:lnTo>
                    <a:pt x="19" y="21"/>
                  </a:lnTo>
                  <a:lnTo>
                    <a:pt x="27" y="21"/>
                  </a:lnTo>
                  <a:lnTo>
                    <a:pt x="23" y="0"/>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2" name="Freeform 199"/>
            <p:cNvSpPr/>
            <p:nvPr/>
          </p:nvSpPr>
          <p:spPr bwMode="auto">
            <a:xfrm>
              <a:off x="9665617" y="1902520"/>
              <a:ext cx="51551" cy="49888"/>
            </a:xfrm>
            <a:custGeom>
              <a:avLst/>
              <a:gdLst>
                <a:gd name="T0" fmla="*/ 16 w 31"/>
                <a:gd name="T1" fmla="*/ 0 h 30"/>
                <a:gd name="T2" fmla="*/ 12 w 31"/>
                <a:gd name="T3" fmla="*/ 1 h 30"/>
                <a:gd name="T4" fmla="*/ 4 w 31"/>
                <a:gd name="T5" fmla="*/ 7 h 30"/>
                <a:gd name="T6" fmla="*/ 0 w 31"/>
                <a:gd name="T7" fmla="*/ 10 h 30"/>
                <a:gd name="T8" fmla="*/ 9 w 31"/>
                <a:gd name="T9" fmla="*/ 30 h 30"/>
                <a:gd name="T10" fmla="*/ 15 w 31"/>
                <a:gd name="T11" fmla="*/ 25 h 30"/>
                <a:gd name="T12" fmla="*/ 24 w 31"/>
                <a:gd name="T13" fmla="*/ 20 h 30"/>
                <a:gd name="T14" fmla="*/ 31 w 31"/>
                <a:gd name="T15" fmla="*/ 15 h 30"/>
                <a:gd name="T16" fmla="*/ 16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6" y="0"/>
                  </a:moveTo>
                  <a:lnTo>
                    <a:pt x="12" y="1"/>
                  </a:lnTo>
                  <a:lnTo>
                    <a:pt x="4" y="7"/>
                  </a:lnTo>
                  <a:lnTo>
                    <a:pt x="0" y="10"/>
                  </a:lnTo>
                  <a:lnTo>
                    <a:pt x="9" y="30"/>
                  </a:lnTo>
                  <a:lnTo>
                    <a:pt x="15" y="25"/>
                  </a:lnTo>
                  <a:lnTo>
                    <a:pt x="24" y="20"/>
                  </a:lnTo>
                  <a:lnTo>
                    <a:pt x="31" y="15"/>
                  </a:lnTo>
                  <a:lnTo>
                    <a:pt x="16" y="0"/>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3" name="Freeform 200"/>
            <p:cNvSpPr/>
            <p:nvPr/>
          </p:nvSpPr>
          <p:spPr bwMode="auto">
            <a:xfrm>
              <a:off x="9622381" y="1944094"/>
              <a:ext cx="49888" cy="51551"/>
            </a:xfrm>
            <a:custGeom>
              <a:avLst/>
              <a:gdLst>
                <a:gd name="T0" fmla="*/ 10 w 30"/>
                <a:gd name="T1" fmla="*/ 0 h 31"/>
                <a:gd name="T2" fmla="*/ 7 w 30"/>
                <a:gd name="T3" fmla="*/ 4 h 31"/>
                <a:gd name="T4" fmla="*/ 2 w 30"/>
                <a:gd name="T5" fmla="*/ 14 h 31"/>
                <a:gd name="T6" fmla="*/ 0 w 30"/>
                <a:gd name="T7" fmla="*/ 17 h 31"/>
                <a:gd name="T8" fmla="*/ 17 w 30"/>
                <a:gd name="T9" fmla="*/ 31 h 31"/>
                <a:gd name="T10" fmla="*/ 21 w 30"/>
                <a:gd name="T11" fmla="*/ 24 h 31"/>
                <a:gd name="T12" fmla="*/ 26 w 30"/>
                <a:gd name="T13" fmla="*/ 14 h 31"/>
                <a:gd name="T14" fmla="*/ 30 w 30"/>
                <a:gd name="T15" fmla="*/ 7 h 31"/>
                <a:gd name="T16" fmla="*/ 10 w 30"/>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1">
                  <a:moveTo>
                    <a:pt x="10" y="0"/>
                  </a:moveTo>
                  <a:lnTo>
                    <a:pt x="7" y="4"/>
                  </a:lnTo>
                  <a:lnTo>
                    <a:pt x="2" y="14"/>
                  </a:lnTo>
                  <a:lnTo>
                    <a:pt x="0" y="17"/>
                  </a:lnTo>
                  <a:lnTo>
                    <a:pt x="17" y="31"/>
                  </a:lnTo>
                  <a:lnTo>
                    <a:pt x="21" y="24"/>
                  </a:lnTo>
                  <a:lnTo>
                    <a:pt x="26" y="14"/>
                  </a:lnTo>
                  <a:lnTo>
                    <a:pt x="30" y="7"/>
                  </a:lnTo>
                  <a:lnTo>
                    <a:pt x="10" y="0"/>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4" name="Freeform 201"/>
            <p:cNvSpPr/>
            <p:nvPr/>
          </p:nvSpPr>
          <p:spPr bwMode="auto">
            <a:xfrm>
              <a:off x="9610741" y="2002296"/>
              <a:ext cx="38248" cy="43236"/>
            </a:xfrm>
            <a:custGeom>
              <a:avLst/>
              <a:gdLst>
                <a:gd name="T0" fmla="*/ 0 w 23"/>
                <a:gd name="T1" fmla="*/ 5 h 26"/>
                <a:gd name="T2" fmla="*/ 0 w 23"/>
                <a:gd name="T3" fmla="*/ 9 h 26"/>
                <a:gd name="T4" fmla="*/ 2 w 23"/>
                <a:gd name="T5" fmla="*/ 20 h 26"/>
                <a:gd name="T6" fmla="*/ 2 w 23"/>
                <a:gd name="T7" fmla="*/ 25 h 26"/>
                <a:gd name="T8" fmla="*/ 23 w 23"/>
                <a:gd name="T9" fmla="*/ 26 h 26"/>
                <a:gd name="T10" fmla="*/ 22 w 23"/>
                <a:gd name="T11" fmla="*/ 19 h 26"/>
                <a:gd name="T12" fmla="*/ 22 w 23"/>
                <a:gd name="T13" fmla="*/ 9 h 26"/>
                <a:gd name="T14" fmla="*/ 22 w 23"/>
                <a:gd name="T15" fmla="*/ 0 h 26"/>
                <a:gd name="T16" fmla="*/ 0 w 23"/>
                <a:gd name="T17"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6">
                  <a:moveTo>
                    <a:pt x="0" y="5"/>
                  </a:moveTo>
                  <a:lnTo>
                    <a:pt x="0" y="9"/>
                  </a:lnTo>
                  <a:lnTo>
                    <a:pt x="2" y="20"/>
                  </a:lnTo>
                  <a:lnTo>
                    <a:pt x="2" y="25"/>
                  </a:lnTo>
                  <a:lnTo>
                    <a:pt x="23" y="26"/>
                  </a:lnTo>
                  <a:lnTo>
                    <a:pt x="22" y="19"/>
                  </a:lnTo>
                  <a:lnTo>
                    <a:pt x="22" y="9"/>
                  </a:lnTo>
                  <a:lnTo>
                    <a:pt x="22" y="0"/>
                  </a:lnTo>
                  <a:lnTo>
                    <a:pt x="0" y="5"/>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5" name="Freeform 202"/>
            <p:cNvSpPr/>
            <p:nvPr/>
          </p:nvSpPr>
          <p:spPr bwMode="auto">
            <a:xfrm>
              <a:off x="9622381" y="2057173"/>
              <a:ext cx="49888" cy="51551"/>
            </a:xfrm>
            <a:custGeom>
              <a:avLst/>
              <a:gdLst>
                <a:gd name="T0" fmla="*/ 0 w 30"/>
                <a:gd name="T1" fmla="*/ 13 h 31"/>
                <a:gd name="T2" fmla="*/ 2 w 30"/>
                <a:gd name="T3" fmla="*/ 17 h 31"/>
                <a:gd name="T4" fmla="*/ 7 w 30"/>
                <a:gd name="T5" fmla="*/ 27 h 31"/>
                <a:gd name="T6" fmla="*/ 10 w 30"/>
                <a:gd name="T7" fmla="*/ 31 h 31"/>
                <a:gd name="T8" fmla="*/ 30 w 30"/>
                <a:gd name="T9" fmla="*/ 22 h 31"/>
                <a:gd name="T10" fmla="*/ 26 w 30"/>
                <a:gd name="T11" fmla="*/ 16 h 31"/>
                <a:gd name="T12" fmla="*/ 20 w 30"/>
                <a:gd name="T13" fmla="*/ 6 h 31"/>
                <a:gd name="T14" fmla="*/ 16 w 30"/>
                <a:gd name="T15" fmla="*/ 0 h 31"/>
                <a:gd name="T16" fmla="*/ 0 w 30"/>
                <a:gd name="T17"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1">
                  <a:moveTo>
                    <a:pt x="0" y="13"/>
                  </a:moveTo>
                  <a:lnTo>
                    <a:pt x="2" y="17"/>
                  </a:lnTo>
                  <a:lnTo>
                    <a:pt x="7" y="27"/>
                  </a:lnTo>
                  <a:lnTo>
                    <a:pt x="10" y="31"/>
                  </a:lnTo>
                  <a:lnTo>
                    <a:pt x="30" y="22"/>
                  </a:lnTo>
                  <a:lnTo>
                    <a:pt x="26" y="16"/>
                  </a:lnTo>
                  <a:lnTo>
                    <a:pt x="20" y="6"/>
                  </a:lnTo>
                  <a:lnTo>
                    <a:pt x="16" y="0"/>
                  </a:lnTo>
                  <a:lnTo>
                    <a:pt x="0" y="13"/>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6" name="Freeform 203"/>
            <p:cNvSpPr/>
            <p:nvPr/>
          </p:nvSpPr>
          <p:spPr bwMode="auto">
            <a:xfrm>
              <a:off x="9665617" y="2102071"/>
              <a:ext cx="49888" cy="48225"/>
            </a:xfrm>
            <a:custGeom>
              <a:avLst/>
              <a:gdLst>
                <a:gd name="T0" fmla="*/ 0 w 30"/>
                <a:gd name="T1" fmla="*/ 20 h 29"/>
                <a:gd name="T2" fmla="*/ 4 w 30"/>
                <a:gd name="T3" fmla="*/ 22 h 29"/>
                <a:gd name="T4" fmla="*/ 14 w 30"/>
                <a:gd name="T5" fmla="*/ 28 h 29"/>
                <a:gd name="T6" fmla="*/ 17 w 30"/>
                <a:gd name="T7" fmla="*/ 29 h 29"/>
                <a:gd name="T8" fmla="*/ 30 w 30"/>
                <a:gd name="T9" fmla="*/ 12 h 29"/>
                <a:gd name="T10" fmla="*/ 22 w 30"/>
                <a:gd name="T11" fmla="*/ 9 h 29"/>
                <a:gd name="T12" fmla="*/ 14 w 30"/>
                <a:gd name="T13" fmla="*/ 4 h 29"/>
                <a:gd name="T14" fmla="*/ 6 w 30"/>
                <a:gd name="T15" fmla="*/ 0 h 29"/>
                <a:gd name="T16" fmla="*/ 0 w 30"/>
                <a:gd name="T17"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9">
                  <a:moveTo>
                    <a:pt x="0" y="20"/>
                  </a:moveTo>
                  <a:lnTo>
                    <a:pt x="4" y="22"/>
                  </a:lnTo>
                  <a:lnTo>
                    <a:pt x="14" y="28"/>
                  </a:lnTo>
                  <a:lnTo>
                    <a:pt x="17" y="29"/>
                  </a:lnTo>
                  <a:lnTo>
                    <a:pt x="30" y="12"/>
                  </a:lnTo>
                  <a:lnTo>
                    <a:pt x="22" y="9"/>
                  </a:lnTo>
                  <a:lnTo>
                    <a:pt x="14" y="4"/>
                  </a:lnTo>
                  <a:lnTo>
                    <a:pt x="6" y="0"/>
                  </a:lnTo>
                  <a:lnTo>
                    <a:pt x="0" y="20"/>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7" name="Freeform 204"/>
            <p:cNvSpPr/>
            <p:nvPr/>
          </p:nvSpPr>
          <p:spPr bwMode="auto">
            <a:xfrm>
              <a:off x="9723820" y="2125352"/>
              <a:ext cx="43236" cy="34922"/>
            </a:xfrm>
            <a:custGeom>
              <a:avLst/>
              <a:gdLst>
                <a:gd name="T0" fmla="*/ 4 w 26"/>
                <a:gd name="T1" fmla="*/ 21 h 21"/>
                <a:gd name="T2" fmla="*/ 9 w 26"/>
                <a:gd name="T3" fmla="*/ 21 h 21"/>
                <a:gd name="T4" fmla="*/ 19 w 26"/>
                <a:gd name="T5" fmla="*/ 21 h 21"/>
                <a:gd name="T6" fmla="*/ 24 w 26"/>
                <a:gd name="T7" fmla="*/ 21 h 21"/>
                <a:gd name="T8" fmla="*/ 26 w 26"/>
                <a:gd name="T9" fmla="*/ 0 h 21"/>
                <a:gd name="T10" fmla="*/ 19 w 26"/>
                <a:gd name="T11" fmla="*/ 0 h 21"/>
                <a:gd name="T12" fmla="*/ 7 w 26"/>
                <a:gd name="T13" fmla="*/ 0 h 21"/>
                <a:gd name="T14" fmla="*/ 0 w 26"/>
                <a:gd name="T15" fmla="*/ 1 h 21"/>
                <a:gd name="T16" fmla="*/ 4 w 26"/>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1">
                  <a:moveTo>
                    <a:pt x="4" y="21"/>
                  </a:moveTo>
                  <a:lnTo>
                    <a:pt x="9" y="21"/>
                  </a:lnTo>
                  <a:lnTo>
                    <a:pt x="19" y="21"/>
                  </a:lnTo>
                  <a:lnTo>
                    <a:pt x="24" y="21"/>
                  </a:lnTo>
                  <a:lnTo>
                    <a:pt x="26" y="0"/>
                  </a:lnTo>
                  <a:lnTo>
                    <a:pt x="19" y="0"/>
                  </a:lnTo>
                  <a:lnTo>
                    <a:pt x="7" y="0"/>
                  </a:lnTo>
                  <a:lnTo>
                    <a:pt x="0" y="1"/>
                  </a:lnTo>
                  <a:lnTo>
                    <a:pt x="4" y="21"/>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8" name="Freeform 206"/>
            <p:cNvSpPr/>
            <p:nvPr/>
          </p:nvSpPr>
          <p:spPr bwMode="auto">
            <a:xfrm>
              <a:off x="9775370" y="2102071"/>
              <a:ext cx="53214" cy="49888"/>
            </a:xfrm>
            <a:custGeom>
              <a:avLst/>
              <a:gdLst>
                <a:gd name="T0" fmla="*/ 15 w 32"/>
                <a:gd name="T1" fmla="*/ 30 h 30"/>
                <a:gd name="T2" fmla="*/ 18 w 32"/>
                <a:gd name="T3" fmla="*/ 28 h 30"/>
                <a:gd name="T4" fmla="*/ 28 w 32"/>
                <a:gd name="T5" fmla="*/ 22 h 30"/>
                <a:gd name="T6" fmla="*/ 32 w 32"/>
                <a:gd name="T7" fmla="*/ 19 h 30"/>
                <a:gd name="T8" fmla="*/ 23 w 32"/>
                <a:gd name="T9" fmla="*/ 0 h 30"/>
                <a:gd name="T10" fmla="*/ 17 w 32"/>
                <a:gd name="T11" fmla="*/ 4 h 30"/>
                <a:gd name="T12" fmla="*/ 7 w 32"/>
                <a:gd name="T13" fmla="*/ 10 h 30"/>
                <a:gd name="T14" fmla="*/ 0 w 32"/>
                <a:gd name="T15" fmla="*/ 14 h 30"/>
                <a:gd name="T16" fmla="*/ 15 w 32"/>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0">
                  <a:moveTo>
                    <a:pt x="15" y="30"/>
                  </a:moveTo>
                  <a:lnTo>
                    <a:pt x="18" y="28"/>
                  </a:lnTo>
                  <a:lnTo>
                    <a:pt x="28" y="22"/>
                  </a:lnTo>
                  <a:lnTo>
                    <a:pt x="32" y="19"/>
                  </a:lnTo>
                  <a:lnTo>
                    <a:pt x="23" y="0"/>
                  </a:lnTo>
                  <a:lnTo>
                    <a:pt x="17" y="4"/>
                  </a:lnTo>
                  <a:lnTo>
                    <a:pt x="7" y="10"/>
                  </a:lnTo>
                  <a:lnTo>
                    <a:pt x="0" y="14"/>
                  </a:lnTo>
                  <a:lnTo>
                    <a:pt x="15" y="30"/>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9" name="Freeform 207"/>
            <p:cNvSpPr/>
            <p:nvPr/>
          </p:nvSpPr>
          <p:spPr bwMode="auto">
            <a:xfrm>
              <a:off x="9821932" y="2058835"/>
              <a:ext cx="49888" cy="49888"/>
            </a:xfrm>
            <a:custGeom>
              <a:avLst/>
              <a:gdLst>
                <a:gd name="T0" fmla="*/ 20 w 30"/>
                <a:gd name="T1" fmla="*/ 30 h 30"/>
                <a:gd name="T2" fmla="*/ 22 w 30"/>
                <a:gd name="T3" fmla="*/ 26 h 30"/>
                <a:gd name="T4" fmla="*/ 27 w 30"/>
                <a:gd name="T5" fmla="*/ 16 h 30"/>
                <a:gd name="T6" fmla="*/ 30 w 30"/>
                <a:gd name="T7" fmla="*/ 12 h 30"/>
                <a:gd name="T8" fmla="*/ 12 w 30"/>
                <a:gd name="T9" fmla="*/ 0 h 30"/>
                <a:gd name="T10" fmla="*/ 9 w 30"/>
                <a:gd name="T11" fmla="*/ 6 h 30"/>
                <a:gd name="T12" fmla="*/ 4 w 30"/>
                <a:gd name="T13" fmla="*/ 16 h 30"/>
                <a:gd name="T14" fmla="*/ 0 w 30"/>
                <a:gd name="T15" fmla="*/ 22 h 30"/>
                <a:gd name="T16" fmla="*/ 20 w 30"/>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20" y="30"/>
                  </a:moveTo>
                  <a:lnTo>
                    <a:pt x="22" y="26"/>
                  </a:lnTo>
                  <a:lnTo>
                    <a:pt x="27" y="16"/>
                  </a:lnTo>
                  <a:lnTo>
                    <a:pt x="30" y="12"/>
                  </a:lnTo>
                  <a:lnTo>
                    <a:pt x="12" y="0"/>
                  </a:lnTo>
                  <a:lnTo>
                    <a:pt x="9" y="6"/>
                  </a:lnTo>
                  <a:lnTo>
                    <a:pt x="4" y="16"/>
                  </a:lnTo>
                  <a:lnTo>
                    <a:pt x="0" y="22"/>
                  </a:lnTo>
                  <a:lnTo>
                    <a:pt x="20" y="30"/>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0" name="Freeform 208"/>
            <p:cNvSpPr/>
            <p:nvPr/>
          </p:nvSpPr>
          <p:spPr bwMode="auto">
            <a:xfrm>
              <a:off x="9845213" y="2007285"/>
              <a:ext cx="36584" cy="43236"/>
            </a:xfrm>
            <a:custGeom>
              <a:avLst/>
              <a:gdLst>
                <a:gd name="T0" fmla="*/ 22 w 22"/>
                <a:gd name="T1" fmla="*/ 22 h 26"/>
                <a:gd name="T2" fmla="*/ 22 w 22"/>
                <a:gd name="T3" fmla="*/ 17 h 26"/>
                <a:gd name="T4" fmla="*/ 21 w 22"/>
                <a:gd name="T5" fmla="*/ 6 h 26"/>
                <a:gd name="T6" fmla="*/ 21 w 22"/>
                <a:gd name="T7" fmla="*/ 2 h 26"/>
                <a:gd name="T8" fmla="*/ 0 w 22"/>
                <a:gd name="T9" fmla="*/ 0 h 26"/>
                <a:gd name="T10" fmla="*/ 0 w 22"/>
                <a:gd name="T11" fmla="*/ 7 h 26"/>
                <a:gd name="T12" fmla="*/ 1 w 22"/>
                <a:gd name="T13" fmla="*/ 18 h 26"/>
                <a:gd name="T14" fmla="*/ 1 w 22"/>
                <a:gd name="T15" fmla="*/ 26 h 26"/>
                <a:gd name="T16" fmla="*/ 22 w 22"/>
                <a:gd name="T17"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6">
                  <a:moveTo>
                    <a:pt x="22" y="22"/>
                  </a:moveTo>
                  <a:lnTo>
                    <a:pt x="22" y="17"/>
                  </a:lnTo>
                  <a:lnTo>
                    <a:pt x="21" y="6"/>
                  </a:lnTo>
                  <a:lnTo>
                    <a:pt x="21" y="2"/>
                  </a:lnTo>
                  <a:lnTo>
                    <a:pt x="0" y="0"/>
                  </a:lnTo>
                  <a:lnTo>
                    <a:pt x="0" y="7"/>
                  </a:lnTo>
                  <a:lnTo>
                    <a:pt x="1" y="18"/>
                  </a:lnTo>
                  <a:lnTo>
                    <a:pt x="1" y="26"/>
                  </a:lnTo>
                  <a:lnTo>
                    <a:pt x="22" y="22"/>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1" name="Freeform 209"/>
            <p:cNvSpPr/>
            <p:nvPr/>
          </p:nvSpPr>
          <p:spPr bwMode="auto">
            <a:xfrm>
              <a:off x="9821932" y="1945756"/>
              <a:ext cx="49888" cy="49888"/>
            </a:xfrm>
            <a:custGeom>
              <a:avLst/>
              <a:gdLst>
                <a:gd name="T0" fmla="*/ 30 w 30"/>
                <a:gd name="T1" fmla="*/ 16 h 30"/>
                <a:gd name="T2" fmla="*/ 27 w 30"/>
                <a:gd name="T3" fmla="*/ 13 h 30"/>
                <a:gd name="T4" fmla="*/ 21 w 30"/>
                <a:gd name="T5" fmla="*/ 4 h 30"/>
                <a:gd name="T6" fmla="*/ 20 w 30"/>
                <a:gd name="T7" fmla="*/ 0 h 30"/>
                <a:gd name="T8" fmla="*/ 0 w 30"/>
                <a:gd name="T9" fmla="*/ 8 h 30"/>
                <a:gd name="T10" fmla="*/ 4 w 30"/>
                <a:gd name="T11" fmla="*/ 15 h 30"/>
                <a:gd name="T12" fmla="*/ 10 w 30"/>
                <a:gd name="T13" fmla="*/ 24 h 30"/>
                <a:gd name="T14" fmla="*/ 14 w 30"/>
                <a:gd name="T15" fmla="*/ 30 h 30"/>
                <a:gd name="T16" fmla="*/ 30 w 30"/>
                <a:gd name="T17"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30" y="16"/>
                  </a:moveTo>
                  <a:lnTo>
                    <a:pt x="27" y="13"/>
                  </a:lnTo>
                  <a:lnTo>
                    <a:pt x="21" y="4"/>
                  </a:lnTo>
                  <a:lnTo>
                    <a:pt x="20" y="0"/>
                  </a:lnTo>
                  <a:lnTo>
                    <a:pt x="0" y="8"/>
                  </a:lnTo>
                  <a:lnTo>
                    <a:pt x="4" y="15"/>
                  </a:lnTo>
                  <a:lnTo>
                    <a:pt x="10" y="24"/>
                  </a:lnTo>
                  <a:lnTo>
                    <a:pt x="14" y="30"/>
                  </a:lnTo>
                  <a:lnTo>
                    <a:pt x="30" y="16"/>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2" name="Freeform 210"/>
            <p:cNvSpPr/>
            <p:nvPr/>
          </p:nvSpPr>
          <p:spPr bwMode="auto">
            <a:xfrm>
              <a:off x="9778696" y="1902520"/>
              <a:ext cx="49888" cy="49888"/>
            </a:xfrm>
            <a:custGeom>
              <a:avLst/>
              <a:gdLst>
                <a:gd name="T0" fmla="*/ 30 w 30"/>
                <a:gd name="T1" fmla="*/ 9 h 30"/>
                <a:gd name="T2" fmla="*/ 26 w 30"/>
                <a:gd name="T3" fmla="*/ 7 h 30"/>
                <a:gd name="T4" fmla="*/ 16 w 30"/>
                <a:gd name="T5" fmla="*/ 2 h 30"/>
                <a:gd name="T6" fmla="*/ 12 w 30"/>
                <a:gd name="T7" fmla="*/ 0 h 30"/>
                <a:gd name="T8" fmla="*/ 0 w 30"/>
                <a:gd name="T9" fmla="*/ 17 h 30"/>
                <a:gd name="T10" fmla="*/ 6 w 30"/>
                <a:gd name="T11" fmla="*/ 21 h 30"/>
                <a:gd name="T12" fmla="*/ 16 w 30"/>
                <a:gd name="T13" fmla="*/ 26 h 30"/>
                <a:gd name="T14" fmla="*/ 23 w 30"/>
                <a:gd name="T15" fmla="*/ 30 h 30"/>
                <a:gd name="T16" fmla="*/ 30 w 30"/>
                <a:gd name="T17"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30" y="9"/>
                  </a:moveTo>
                  <a:lnTo>
                    <a:pt x="26" y="7"/>
                  </a:lnTo>
                  <a:lnTo>
                    <a:pt x="16" y="2"/>
                  </a:lnTo>
                  <a:lnTo>
                    <a:pt x="12" y="0"/>
                  </a:lnTo>
                  <a:lnTo>
                    <a:pt x="0" y="17"/>
                  </a:lnTo>
                  <a:lnTo>
                    <a:pt x="6" y="21"/>
                  </a:lnTo>
                  <a:lnTo>
                    <a:pt x="16" y="26"/>
                  </a:lnTo>
                  <a:lnTo>
                    <a:pt x="23" y="30"/>
                  </a:lnTo>
                  <a:lnTo>
                    <a:pt x="30" y="9"/>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3" name="Freeform 211"/>
            <p:cNvSpPr>
              <a:spLocks noEditPoints="1"/>
            </p:cNvSpPr>
            <p:nvPr/>
          </p:nvSpPr>
          <p:spPr bwMode="auto">
            <a:xfrm>
              <a:off x="9632359" y="1912498"/>
              <a:ext cx="229484" cy="226158"/>
            </a:xfrm>
            <a:custGeom>
              <a:avLst/>
              <a:gdLst>
                <a:gd name="T0" fmla="*/ 55 w 110"/>
                <a:gd name="T1" fmla="*/ 108 h 108"/>
                <a:gd name="T2" fmla="*/ 1 w 110"/>
                <a:gd name="T3" fmla="*/ 57 h 108"/>
                <a:gd name="T4" fmla="*/ 53 w 110"/>
                <a:gd name="T5" fmla="*/ 1 h 108"/>
                <a:gd name="T6" fmla="*/ 109 w 110"/>
                <a:gd name="T7" fmla="*/ 52 h 108"/>
                <a:gd name="T8" fmla="*/ 57 w 110"/>
                <a:gd name="T9" fmla="*/ 108 h 108"/>
                <a:gd name="T10" fmla="*/ 55 w 110"/>
                <a:gd name="T11" fmla="*/ 108 h 108"/>
                <a:gd name="T12" fmla="*/ 55 w 110"/>
                <a:gd name="T13" fmla="*/ 16 h 108"/>
                <a:gd name="T14" fmla="*/ 53 w 110"/>
                <a:gd name="T15" fmla="*/ 16 h 108"/>
                <a:gd name="T16" fmla="*/ 16 w 110"/>
                <a:gd name="T17" fmla="*/ 56 h 108"/>
                <a:gd name="T18" fmla="*/ 57 w 110"/>
                <a:gd name="T19" fmla="*/ 94 h 108"/>
                <a:gd name="T20" fmla="*/ 94 w 110"/>
                <a:gd name="T21" fmla="*/ 53 h 108"/>
                <a:gd name="T22" fmla="*/ 55 w 110"/>
                <a:gd name="T23"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08">
                  <a:moveTo>
                    <a:pt x="55" y="108"/>
                  </a:moveTo>
                  <a:cubicBezTo>
                    <a:pt x="26" y="108"/>
                    <a:pt x="2" y="86"/>
                    <a:pt x="1" y="57"/>
                  </a:cubicBezTo>
                  <a:cubicBezTo>
                    <a:pt x="0" y="27"/>
                    <a:pt x="23" y="2"/>
                    <a:pt x="53" y="1"/>
                  </a:cubicBezTo>
                  <a:cubicBezTo>
                    <a:pt x="83" y="0"/>
                    <a:pt x="108" y="23"/>
                    <a:pt x="109" y="52"/>
                  </a:cubicBezTo>
                  <a:cubicBezTo>
                    <a:pt x="110" y="82"/>
                    <a:pt x="87" y="107"/>
                    <a:pt x="57" y="108"/>
                  </a:cubicBezTo>
                  <a:cubicBezTo>
                    <a:pt x="56" y="108"/>
                    <a:pt x="56" y="108"/>
                    <a:pt x="55" y="108"/>
                  </a:cubicBezTo>
                  <a:close/>
                  <a:moveTo>
                    <a:pt x="55" y="16"/>
                  </a:moveTo>
                  <a:cubicBezTo>
                    <a:pt x="54" y="16"/>
                    <a:pt x="54" y="16"/>
                    <a:pt x="53" y="16"/>
                  </a:cubicBezTo>
                  <a:cubicBezTo>
                    <a:pt x="32" y="16"/>
                    <a:pt x="15" y="35"/>
                    <a:pt x="16" y="56"/>
                  </a:cubicBezTo>
                  <a:cubicBezTo>
                    <a:pt x="17" y="78"/>
                    <a:pt x="35" y="94"/>
                    <a:pt x="57" y="94"/>
                  </a:cubicBezTo>
                  <a:cubicBezTo>
                    <a:pt x="78" y="93"/>
                    <a:pt x="95" y="75"/>
                    <a:pt x="94" y="53"/>
                  </a:cubicBezTo>
                  <a:cubicBezTo>
                    <a:pt x="93" y="32"/>
                    <a:pt x="76" y="16"/>
                    <a:pt x="55" y="16"/>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19" name="组合 118"/>
          <p:cNvGrpSpPr/>
          <p:nvPr/>
        </p:nvGrpSpPr>
        <p:grpSpPr>
          <a:xfrm>
            <a:off x="1373160" y="4371318"/>
            <a:ext cx="364827" cy="389228"/>
            <a:chOff x="6025477" y="5703965"/>
            <a:chExt cx="522158" cy="557080"/>
          </a:xfrm>
          <a:solidFill>
            <a:schemeClr val="bg1"/>
          </a:solidFill>
        </p:grpSpPr>
        <p:sp>
          <p:nvSpPr>
            <p:cNvPr id="126" name="Freeform 348"/>
            <p:cNvSpPr/>
            <p:nvPr/>
          </p:nvSpPr>
          <p:spPr bwMode="auto">
            <a:xfrm>
              <a:off x="6278241" y="5703965"/>
              <a:ext cx="31596" cy="78158"/>
            </a:xfrm>
            <a:custGeom>
              <a:avLst/>
              <a:gdLst>
                <a:gd name="T0" fmla="*/ 8 w 15"/>
                <a:gd name="T1" fmla="*/ 38 h 38"/>
                <a:gd name="T2" fmla="*/ 0 w 15"/>
                <a:gd name="T3" fmla="*/ 30 h 38"/>
                <a:gd name="T4" fmla="*/ 0 w 15"/>
                <a:gd name="T5" fmla="*/ 7 h 38"/>
                <a:gd name="T6" fmla="*/ 8 w 15"/>
                <a:gd name="T7" fmla="*/ 0 h 38"/>
                <a:gd name="T8" fmla="*/ 15 w 15"/>
                <a:gd name="T9" fmla="*/ 7 h 38"/>
                <a:gd name="T10" fmla="*/ 15 w 15"/>
                <a:gd name="T11" fmla="*/ 30 h 38"/>
                <a:gd name="T12" fmla="*/ 8 w 15"/>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 h="38">
                  <a:moveTo>
                    <a:pt x="8" y="38"/>
                  </a:moveTo>
                  <a:cubicBezTo>
                    <a:pt x="4" y="38"/>
                    <a:pt x="0" y="34"/>
                    <a:pt x="0" y="30"/>
                  </a:cubicBezTo>
                  <a:cubicBezTo>
                    <a:pt x="0" y="7"/>
                    <a:pt x="0" y="7"/>
                    <a:pt x="0" y="7"/>
                  </a:cubicBezTo>
                  <a:cubicBezTo>
                    <a:pt x="0" y="3"/>
                    <a:pt x="4" y="0"/>
                    <a:pt x="8" y="0"/>
                  </a:cubicBezTo>
                  <a:cubicBezTo>
                    <a:pt x="12" y="0"/>
                    <a:pt x="15" y="3"/>
                    <a:pt x="15" y="7"/>
                  </a:cubicBezTo>
                  <a:cubicBezTo>
                    <a:pt x="15" y="30"/>
                    <a:pt x="15" y="30"/>
                    <a:pt x="15" y="30"/>
                  </a:cubicBezTo>
                  <a:cubicBezTo>
                    <a:pt x="15" y="34"/>
                    <a:pt x="12" y="38"/>
                    <a:pt x="8" y="38"/>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7" name="Freeform 349"/>
            <p:cNvSpPr/>
            <p:nvPr/>
          </p:nvSpPr>
          <p:spPr bwMode="auto">
            <a:xfrm>
              <a:off x="6153521" y="5730572"/>
              <a:ext cx="58203" cy="73169"/>
            </a:xfrm>
            <a:custGeom>
              <a:avLst/>
              <a:gdLst>
                <a:gd name="T0" fmla="*/ 20 w 28"/>
                <a:gd name="T1" fmla="*/ 35 h 35"/>
                <a:gd name="T2" fmla="*/ 13 w 28"/>
                <a:gd name="T3" fmla="*/ 32 h 35"/>
                <a:gd name="T4" fmla="*/ 2 w 28"/>
                <a:gd name="T5" fmla="*/ 12 h 35"/>
                <a:gd name="T6" fmla="*/ 4 w 28"/>
                <a:gd name="T7" fmla="*/ 2 h 35"/>
                <a:gd name="T8" fmla="*/ 14 w 28"/>
                <a:gd name="T9" fmla="*/ 5 h 35"/>
                <a:gd name="T10" fmla="*/ 26 w 28"/>
                <a:gd name="T11" fmla="*/ 25 h 35"/>
                <a:gd name="T12" fmla="*/ 23 w 28"/>
                <a:gd name="T13" fmla="*/ 35 h 35"/>
                <a:gd name="T14" fmla="*/ 20 w 28"/>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35">
                  <a:moveTo>
                    <a:pt x="20" y="35"/>
                  </a:moveTo>
                  <a:cubicBezTo>
                    <a:pt x="17" y="35"/>
                    <a:pt x="15" y="34"/>
                    <a:pt x="13" y="32"/>
                  </a:cubicBezTo>
                  <a:cubicBezTo>
                    <a:pt x="2" y="12"/>
                    <a:pt x="2" y="12"/>
                    <a:pt x="2" y="12"/>
                  </a:cubicBezTo>
                  <a:cubicBezTo>
                    <a:pt x="0" y="8"/>
                    <a:pt x="1" y="4"/>
                    <a:pt x="4" y="2"/>
                  </a:cubicBezTo>
                  <a:cubicBezTo>
                    <a:pt x="8" y="0"/>
                    <a:pt x="12" y="1"/>
                    <a:pt x="14" y="5"/>
                  </a:cubicBezTo>
                  <a:cubicBezTo>
                    <a:pt x="26" y="25"/>
                    <a:pt x="26" y="25"/>
                    <a:pt x="26" y="25"/>
                  </a:cubicBezTo>
                  <a:cubicBezTo>
                    <a:pt x="28" y="28"/>
                    <a:pt x="27" y="33"/>
                    <a:pt x="23" y="35"/>
                  </a:cubicBezTo>
                  <a:cubicBezTo>
                    <a:pt x="22" y="35"/>
                    <a:pt x="21" y="35"/>
                    <a:pt x="20" y="35"/>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8" name="Freeform 350"/>
            <p:cNvSpPr/>
            <p:nvPr/>
          </p:nvSpPr>
          <p:spPr bwMode="auto">
            <a:xfrm>
              <a:off x="6060397" y="5818707"/>
              <a:ext cx="76495" cy="56539"/>
            </a:xfrm>
            <a:custGeom>
              <a:avLst/>
              <a:gdLst>
                <a:gd name="T0" fmla="*/ 28 w 37"/>
                <a:gd name="T1" fmla="*/ 27 h 27"/>
                <a:gd name="T2" fmla="*/ 25 w 37"/>
                <a:gd name="T3" fmla="*/ 26 h 27"/>
                <a:gd name="T4" fmla="*/ 5 w 37"/>
                <a:gd name="T5" fmla="*/ 14 h 27"/>
                <a:gd name="T6" fmla="*/ 2 w 37"/>
                <a:gd name="T7" fmla="*/ 5 h 27"/>
                <a:gd name="T8" fmla="*/ 12 w 37"/>
                <a:gd name="T9" fmla="*/ 2 h 27"/>
                <a:gd name="T10" fmla="*/ 32 w 37"/>
                <a:gd name="T11" fmla="*/ 14 h 27"/>
                <a:gd name="T12" fmla="*/ 35 w 37"/>
                <a:gd name="T13" fmla="*/ 23 h 27"/>
                <a:gd name="T14" fmla="*/ 28 w 3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7">
                  <a:moveTo>
                    <a:pt x="28" y="27"/>
                  </a:moveTo>
                  <a:cubicBezTo>
                    <a:pt x="27" y="27"/>
                    <a:pt x="26" y="27"/>
                    <a:pt x="25" y="26"/>
                  </a:cubicBezTo>
                  <a:cubicBezTo>
                    <a:pt x="5" y="14"/>
                    <a:pt x="5" y="14"/>
                    <a:pt x="5" y="14"/>
                  </a:cubicBezTo>
                  <a:cubicBezTo>
                    <a:pt x="1" y="12"/>
                    <a:pt x="0" y="8"/>
                    <a:pt x="2" y="5"/>
                  </a:cubicBezTo>
                  <a:cubicBezTo>
                    <a:pt x="4" y="1"/>
                    <a:pt x="9" y="0"/>
                    <a:pt x="12" y="2"/>
                  </a:cubicBezTo>
                  <a:cubicBezTo>
                    <a:pt x="32" y="14"/>
                    <a:pt x="32" y="14"/>
                    <a:pt x="32" y="14"/>
                  </a:cubicBezTo>
                  <a:cubicBezTo>
                    <a:pt x="35" y="16"/>
                    <a:pt x="37" y="20"/>
                    <a:pt x="35" y="23"/>
                  </a:cubicBezTo>
                  <a:cubicBezTo>
                    <a:pt x="33" y="26"/>
                    <a:pt x="31" y="27"/>
                    <a:pt x="28" y="27"/>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9" name="Freeform 351"/>
            <p:cNvSpPr/>
            <p:nvPr/>
          </p:nvSpPr>
          <p:spPr bwMode="auto">
            <a:xfrm>
              <a:off x="6025477" y="5943426"/>
              <a:ext cx="78158" cy="28270"/>
            </a:xfrm>
            <a:custGeom>
              <a:avLst/>
              <a:gdLst>
                <a:gd name="T0" fmla="*/ 31 w 38"/>
                <a:gd name="T1" fmla="*/ 14 h 14"/>
                <a:gd name="T2" fmla="*/ 8 w 38"/>
                <a:gd name="T3" fmla="*/ 14 h 14"/>
                <a:gd name="T4" fmla="*/ 0 w 38"/>
                <a:gd name="T5" fmla="*/ 7 h 14"/>
                <a:gd name="T6" fmla="*/ 8 w 38"/>
                <a:gd name="T7" fmla="*/ 0 h 14"/>
                <a:gd name="T8" fmla="*/ 31 w 38"/>
                <a:gd name="T9" fmla="*/ 0 h 14"/>
                <a:gd name="T10" fmla="*/ 38 w 38"/>
                <a:gd name="T11" fmla="*/ 7 h 14"/>
                <a:gd name="T12" fmla="*/ 31 w 38"/>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8" h="14">
                  <a:moveTo>
                    <a:pt x="31" y="14"/>
                  </a:moveTo>
                  <a:cubicBezTo>
                    <a:pt x="8" y="14"/>
                    <a:pt x="8" y="14"/>
                    <a:pt x="8" y="14"/>
                  </a:cubicBezTo>
                  <a:cubicBezTo>
                    <a:pt x="4" y="14"/>
                    <a:pt x="0" y="11"/>
                    <a:pt x="0" y="7"/>
                  </a:cubicBezTo>
                  <a:cubicBezTo>
                    <a:pt x="0" y="3"/>
                    <a:pt x="4" y="0"/>
                    <a:pt x="8" y="0"/>
                  </a:cubicBezTo>
                  <a:cubicBezTo>
                    <a:pt x="31" y="0"/>
                    <a:pt x="31" y="0"/>
                    <a:pt x="31" y="0"/>
                  </a:cubicBezTo>
                  <a:cubicBezTo>
                    <a:pt x="35" y="0"/>
                    <a:pt x="38" y="3"/>
                    <a:pt x="38" y="7"/>
                  </a:cubicBezTo>
                  <a:cubicBezTo>
                    <a:pt x="38" y="11"/>
                    <a:pt x="35" y="14"/>
                    <a:pt x="31" y="14"/>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0" name="Freeform 352"/>
            <p:cNvSpPr/>
            <p:nvPr/>
          </p:nvSpPr>
          <p:spPr bwMode="auto">
            <a:xfrm>
              <a:off x="6052083" y="6041539"/>
              <a:ext cx="76495" cy="56539"/>
            </a:xfrm>
            <a:custGeom>
              <a:avLst/>
              <a:gdLst>
                <a:gd name="T0" fmla="*/ 9 w 37"/>
                <a:gd name="T1" fmla="*/ 27 h 27"/>
                <a:gd name="T2" fmla="*/ 2 w 37"/>
                <a:gd name="T3" fmla="*/ 23 h 27"/>
                <a:gd name="T4" fmla="*/ 5 w 37"/>
                <a:gd name="T5" fmla="*/ 13 h 27"/>
                <a:gd name="T6" fmla="*/ 25 w 37"/>
                <a:gd name="T7" fmla="*/ 2 h 27"/>
                <a:gd name="T8" fmla="*/ 35 w 37"/>
                <a:gd name="T9" fmla="*/ 4 h 27"/>
                <a:gd name="T10" fmla="*/ 32 w 37"/>
                <a:gd name="T11" fmla="*/ 14 h 27"/>
                <a:gd name="T12" fmla="*/ 12 w 37"/>
                <a:gd name="T13" fmla="*/ 26 h 27"/>
                <a:gd name="T14" fmla="*/ 9 w 3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7">
                  <a:moveTo>
                    <a:pt x="9" y="27"/>
                  </a:moveTo>
                  <a:cubicBezTo>
                    <a:pt x="6" y="27"/>
                    <a:pt x="4" y="25"/>
                    <a:pt x="2" y="23"/>
                  </a:cubicBezTo>
                  <a:cubicBezTo>
                    <a:pt x="0" y="20"/>
                    <a:pt x="2" y="15"/>
                    <a:pt x="5" y="13"/>
                  </a:cubicBezTo>
                  <a:cubicBezTo>
                    <a:pt x="25" y="2"/>
                    <a:pt x="25" y="2"/>
                    <a:pt x="25" y="2"/>
                  </a:cubicBezTo>
                  <a:cubicBezTo>
                    <a:pt x="29" y="0"/>
                    <a:pt x="33" y="1"/>
                    <a:pt x="35" y="4"/>
                  </a:cubicBezTo>
                  <a:cubicBezTo>
                    <a:pt x="37" y="8"/>
                    <a:pt x="36" y="12"/>
                    <a:pt x="32" y="14"/>
                  </a:cubicBezTo>
                  <a:cubicBezTo>
                    <a:pt x="12" y="26"/>
                    <a:pt x="12" y="26"/>
                    <a:pt x="12" y="26"/>
                  </a:cubicBezTo>
                  <a:cubicBezTo>
                    <a:pt x="11" y="26"/>
                    <a:pt x="10" y="27"/>
                    <a:pt x="9" y="27"/>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1" name="Freeform 353"/>
            <p:cNvSpPr/>
            <p:nvPr/>
          </p:nvSpPr>
          <p:spPr bwMode="auto">
            <a:xfrm>
              <a:off x="6437882" y="6053179"/>
              <a:ext cx="76495" cy="56539"/>
            </a:xfrm>
            <a:custGeom>
              <a:avLst/>
              <a:gdLst>
                <a:gd name="T0" fmla="*/ 29 w 37"/>
                <a:gd name="T1" fmla="*/ 27 h 27"/>
                <a:gd name="T2" fmla="*/ 25 w 37"/>
                <a:gd name="T3" fmla="*/ 26 h 27"/>
                <a:gd name="T4" fmla="*/ 5 w 37"/>
                <a:gd name="T5" fmla="*/ 15 h 27"/>
                <a:gd name="T6" fmla="*/ 2 w 37"/>
                <a:gd name="T7" fmla="*/ 5 h 27"/>
                <a:gd name="T8" fmla="*/ 12 w 37"/>
                <a:gd name="T9" fmla="*/ 2 h 27"/>
                <a:gd name="T10" fmla="*/ 32 w 37"/>
                <a:gd name="T11" fmla="*/ 14 h 27"/>
                <a:gd name="T12" fmla="*/ 35 w 37"/>
                <a:gd name="T13" fmla="*/ 23 h 27"/>
                <a:gd name="T14" fmla="*/ 29 w 3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7">
                  <a:moveTo>
                    <a:pt x="29" y="27"/>
                  </a:moveTo>
                  <a:cubicBezTo>
                    <a:pt x="27" y="27"/>
                    <a:pt x="26" y="27"/>
                    <a:pt x="25" y="26"/>
                  </a:cubicBezTo>
                  <a:cubicBezTo>
                    <a:pt x="5" y="15"/>
                    <a:pt x="5" y="15"/>
                    <a:pt x="5" y="15"/>
                  </a:cubicBezTo>
                  <a:cubicBezTo>
                    <a:pt x="1" y="13"/>
                    <a:pt x="0" y="8"/>
                    <a:pt x="2" y="5"/>
                  </a:cubicBezTo>
                  <a:cubicBezTo>
                    <a:pt x="4" y="1"/>
                    <a:pt x="9" y="0"/>
                    <a:pt x="12" y="2"/>
                  </a:cubicBezTo>
                  <a:cubicBezTo>
                    <a:pt x="32" y="14"/>
                    <a:pt x="32" y="14"/>
                    <a:pt x="32" y="14"/>
                  </a:cubicBezTo>
                  <a:cubicBezTo>
                    <a:pt x="36" y="16"/>
                    <a:pt x="37" y="20"/>
                    <a:pt x="35" y="23"/>
                  </a:cubicBezTo>
                  <a:cubicBezTo>
                    <a:pt x="34" y="26"/>
                    <a:pt x="31" y="27"/>
                    <a:pt x="29" y="27"/>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2" name="Freeform 354"/>
            <p:cNvSpPr/>
            <p:nvPr/>
          </p:nvSpPr>
          <p:spPr bwMode="auto">
            <a:xfrm>
              <a:off x="6471140" y="5958393"/>
              <a:ext cx="76495" cy="28270"/>
            </a:xfrm>
            <a:custGeom>
              <a:avLst/>
              <a:gdLst>
                <a:gd name="T0" fmla="*/ 30 w 37"/>
                <a:gd name="T1" fmla="*/ 14 h 14"/>
                <a:gd name="T2" fmla="*/ 7 w 37"/>
                <a:gd name="T3" fmla="*/ 14 h 14"/>
                <a:gd name="T4" fmla="*/ 0 w 37"/>
                <a:gd name="T5" fmla="*/ 7 h 14"/>
                <a:gd name="T6" fmla="*/ 7 w 37"/>
                <a:gd name="T7" fmla="*/ 0 h 14"/>
                <a:gd name="T8" fmla="*/ 30 w 37"/>
                <a:gd name="T9" fmla="*/ 0 h 14"/>
                <a:gd name="T10" fmla="*/ 37 w 37"/>
                <a:gd name="T11" fmla="*/ 7 h 14"/>
                <a:gd name="T12" fmla="*/ 30 w 3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7" h="14">
                  <a:moveTo>
                    <a:pt x="30" y="14"/>
                  </a:moveTo>
                  <a:cubicBezTo>
                    <a:pt x="7" y="14"/>
                    <a:pt x="7" y="14"/>
                    <a:pt x="7" y="14"/>
                  </a:cubicBezTo>
                  <a:cubicBezTo>
                    <a:pt x="3" y="14"/>
                    <a:pt x="0" y="11"/>
                    <a:pt x="0" y="7"/>
                  </a:cubicBezTo>
                  <a:cubicBezTo>
                    <a:pt x="0" y="3"/>
                    <a:pt x="3" y="0"/>
                    <a:pt x="7" y="0"/>
                  </a:cubicBezTo>
                  <a:cubicBezTo>
                    <a:pt x="30" y="0"/>
                    <a:pt x="30" y="0"/>
                    <a:pt x="30" y="0"/>
                  </a:cubicBezTo>
                  <a:cubicBezTo>
                    <a:pt x="34" y="0"/>
                    <a:pt x="37" y="3"/>
                    <a:pt x="37" y="7"/>
                  </a:cubicBezTo>
                  <a:cubicBezTo>
                    <a:pt x="37" y="11"/>
                    <a:pt x="34" y="14"/>
                    <a:pt x="30" y="14"/>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3" name="Freeform 355"/>
            <p:cNvSpPr/>
            <p:nvPr/>
          </p:nvSpPr>
          <p:spPr bwMode="auto">
            <a:xfrm>
              <a:off x="6446196" y="5830347"/>
              <a:ext cx="76495" cy="56539"/>
            </a:xfrm>
            <a:custGeom>
              <a:avLst/>
              <a:gdLst>
                <a:gd name="T0" fmla="*/ 8 w 37"/>
                <a:gd name="T1" fmla="*/ 27 h 27"/>
                <a:gd name="T2" fmla="*/ 2 w 37"/>
                <a:gd name="T3" fmla="*/ 24 h 27"/>
                <a:gd name="T4" fmla="*/ 5 w 37"/>
                <a:gd name="T5" fmla="*/ 14 h 27"/>
                <a:gd name="T6" fmla="*/ 25 w 37"/>
                <a:gd name="T7" fmla="*/ 2 h 27"/>
                <a:gd name="T8" fmla="*/ 35 w 37"/>
                <a:gd name="T9" fmla="*/ 5 h 27"/>
                <a:gd name="T10" fmla="*/ 32 w 37"/>
                <a:gd name="T11" fmla="*/ 15 h 27"/>
                <a:gd name="T12" fmla="*/ 12 w 37"/>
                <a:gd name="T13" fmla="*/ 26 h 27"/>
                <a:gd name="T14" fmla="*/ 8 w 3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7">
                  <a:moveTo>
                    <a:pt x="8" y="27"/>
                  </a:moveTo>
                  <a:cubicBezTo>
                    <a:pt x="6" y="27"/>
                    <a:pt x="3" y="26"/>
                    <a:pt x="2" y="24"/>
                  </a:cubicBezTo>
                  <a:cubicBezTo>
                    <a:pt x="0" y="20"/>
                    <a:pt x="1" y="16"/>
                    <a:pt x="5" y="14"/>
                  </a:cubicBezTo>
                  <a:cubicBezTo>
                    <a:pt x="25" y="2"/>
                    <a:pt x="25" y="2"/>
                    <a:pt x="25" y="2"/>
                  </a:cubicBezTo>
                  <a:cubicBezTo>
                    <a:pt x="28" y="0"/>
                    <a:pt x="33" y="1"/>
                    <a:pt x="35" y="5"/>
                  </a:cubicBezTo>
                  <a:cubicBezTo>
                    <a:pt x="37" y="8"/>
                    <a:pt x="35" y="13"/>
                    <a:pt x="32" y="15"/>
                  </a:cubicBezTo>
                  <a:cubicBezTo>
                    <a:pt x="12" y="26"/>
                    <a:pt x="12" y="26"/>
                    <a:pt x="12" y="26"/>
                  </a:cubicBezTo>
                  <a:cubicBezTo>
                    <a:pt x="11" y="27"/>
                    <a:pt x="9" y="27"/>
                    <a:pt x="8" y="27"/>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4" name="Freeform 356"/>
            <p:cNvSpPr/>
            <p:nvPr/>
          </p:nvSpPr>
          <p:spPr bwMode="auto">
            <a:xfrm>
              <a:off x="6376353" y="5738887"/>
              <a:ext cx="59865" cy="73169"/>
            </a:xfrm>
            <a:custGeom>
              <a:avLst/>
              <a:gdLst>
                <a:gd name="T0" fmla="*/ 8 w 28"/>
                <a:gd name="T1" fmla="*/ 35 h 35"/>
                <a:gd name="T2" fmla="*/ 4 w 28"/>
                <a:gd name="T3" fmla="*/ 34 h 35"/>
                <a:gd name="T4" fmla="*/ 2 w 28"/>
                <a:gd name="T5" fmla="*/ 24 h 35"/>
                <a:gd name="T6" fmla="*/ 13 w 28"/>
                <a:gd name="T7" fmla="*/ 4 h 35"/>
                <a:gd name="T8" fmla="*/ 23 w 28"/>
                <a:gd name="T9" fmla="*/ 2 h 35"/>
                <a:gd name="T10" fmla="*/ 26 w 28"/>
                <a:gd name="T11" fmla="*/ 11 h 35"/>
                <a:gd name="T12" fmla="*/ 14 w 28"/>
                <a:gd name="T13" fmla="*/ 32 h 35"/>
                <a:gd name="T14" fmla="*/ 8 w 28"/>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35">
                  <a:moveTo>
                    <a:pt x="8" y="35"/>
                  </a:moveTo>
                  <a:cubicBezTo>
                    <a:pt x="7" y="35"/>
                    <a:pt x="5" y="35"/>
                    <a:pt x="4" y="34"/>
                  </a:cubicBezTo>
                  <a:cubicBezTo>
                    <a:pt x="1" y="32"/>
                    <a:pt x="0" y="28"/>
                    <a:pt x="2" y="24"/>
                  </a:cubicBezTo>
                  <a:cubicBezTo>
                    <a:pt x="13" y="4"/>
                    <a:pt x="13" y="4"/>
                    <a:pt x="13" y="4"/>
                  </a:cubicBezTo>
                  <a:cubicBezTo>
                    <a:pt x="15" y="1"/>
                    <a:pt x="19" y="0"/>
                    <a:pt x="23" y="2"/>
                  </a:cubicBezTo>
                  <a:cubicBezTo>
                    <a:pt x="26" y="4"/>
                    <a:pt x="28" y="8"/>
                    <a:pt x="26" y="11"/>
                  </a:cubicBezTo>
                  <a:cubicBezTo>
                    <a:pt x="14" y="32"/>
                    <a:pt x="14" y="32"/>
                    <a:pt x="14" y="32"/>
                  </a:cubicBezTo>
                  <a:cubicBezTo>
                    <a:pt x="13" y="34"/>
                    <a:pt x="10" y="35"/>
                    <a:pt x="8" y="35"/>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5" name="Freeform 357"/>
            <p:cNvSpPr>
              <a:spLocks noEditPoints="1"/>
            </p:cNvSpPr>
            <p:nvPr/>
          </p:nvSpPr>
          <p:spPr bwMode="auto">
            <a:xfrm>
              <a:off x="6146870" y="5828685"/>
              <a:ext cx="281035" cy="337574"/>
            </a:xfrm>
            <a:custGeom>
              <a:avLst/>
              <a:gdLst>
                <a:gd name="T0" fmla="*/ 67 w 134"/>
                <a:gd name="T1" fmla="*/ 0 h 162"/>
                <a:gd name="T2" fmla="*/ 0 w 134"/>
                <a:gd name="T3" fmla="*/ 73 h 162"/>
                <a:gd name="T4" fmla="*/ 31 w 134"/>
                <a:gd name="T5" fmla="*/ 162 h 162"/>
                <a:gd name="T6" fmla="*/ 71 w 134"/>
                <a:gd name="T7" fmla="*/ 162 h 162"/>
                <a:gd name="T8" fmla="*/ 107 w 134"/>
                <a:gd name="T9" fmla="*/ 132 h 162"/>
                <a:gd name="T10" fmla="*/ 134 w 134"/>
                <a:gd name="T11" fmla="*/ 67 h 162"/>
                <a:gd name="T12" fmla="*/ 59 w 134"/>
                <a:gd name="T13" fmla="*/ 118 h 162"/>
                <a:gd name="T14" fmla="*/ 45 w 134"/>
                <a:gd name="T15" fmla="*/ 91 h 162"/>
                <a:gd name="T16" fmla="*/ 54 w 134"/>
                <a:gd name="T17" fmla="*/ 87 h 162"/>
                <a:gd name="T18" fmla="*/ 73 w 134"/>
                <a:gd name="T19" fmla="*/ 87 h 162"/>
                <a:gd name="T20" fmla="*/ 80 w 134"/>
                <a:gd name="T21" fmla="*/ 92 h 162"/>
                <a:gd name="T22" fmla="*/ 84 w 134"/>
                <a:gd name="T23" fmla="*/ 91 h 162"/>
                <a:gd name="T24" fmla="*/ 71 w 134"/>
                <a:gd name="T25" fmla="*/ 118 h 162"/>
                <a:gd name="T26" fmla="*/ 59 w 134"/>
                <a:gd name="T27" fmla="*/ 150 h 162"/>
                <a:gd name="T28" fmla="*/ 55 w 134"/>
                <a:gd name="T29" fmla="*/ 72 h 162"/>
                <a:gd name="T30" fmla="*/ 57 w 134"/>
                <a:gd name="T31" fmla="*/ 74 h 162"/>
                <a:gd name="T32" fmla="*/ 55 w 134"/>
                <a:gd name="T33" fmla="*/ 72 h 162"/>
                <a:gd name="T34" fmla="*/ 75 w 134"/>
                <a:gd name="T35" fmla="*/ 70 h 162"/>
                <a:gd name="T36" fmla="*/ 76 w 134"/>
                <a:gd name="T37" fmla="*/ 70 h 162"/>
                <a:gd name="T38" fmla="*/ 74 w 134"/>
                <a:gd name="T39" fmla="*/ 71 h 162"/>
                <a:gd name="T40" fmla="*/ 121 w 134"/>
                <a:gd name="T41" fmla="*/ 77 h 162"/>
                <a:gd name="T42" fmla="*/ 98 w 134"/>
                <a:gd name="T43" fmla="*/ 125 h 162"/>
                <a:gd name="T44" fmla="*/ 79 w 134"/>
                <a:gd name="T45" fmla="*/ 150 h 162"/>
                <a:gd name="T46" fmla="*/ 94 w 134"/>
                <a:gd name="T47" fmla="*/ 90 h 162"/>
                <a:gd name="T48" fmla="*/ 87 w 134"/>
                <a:gd name="T49" fmla="*/ 86 h 162"/>
                <a:gd name="T50" fmla="*/ 77 w 134"/>
                <a:gd name="T51" fmla="*/ 85 h 162"/>
                <a:gd name="T52" fmla="*/ 75 w 134"/>
                <a:gd name="T53" fmla="*/ 83 h 162"/>
                <a:gd name="T54" fmla="*/ 75 w 134"/>
                <a:gd name="T55" fmla="*/ 66 h 162"/>
                <a:gd name="T56" fmla="*/ 71 w 134"/>
                <a:gd name="T57" fmla="*/ 82 h 162"/>
                <a:gd name="T58" fmla="*/ 57 w 134"/>
                <a:gd name="T59" fmla="*/ 84 h 162"/>
                <a:gd name="T60" fmla="*/ 57 w 134"/>
                <a:gd name="T61" fmla="*/ 68 h 162"/>
                <a:gd name="T62" fmla="*/ 51 w 134"/>
                <a:gd name="T63" fmla="*/ 81 h 162"/>
                <a:gd name="T64" fmla="*/ 47 w 134"/>
                <a:gd name="T65" fmla="*/ 87 h 162"/>
                <a:gd name="T66" fmla="*/ 43 w 134"/>
                <a:gd name="T67" fmla="*/ 86 h 162"/>
                <a:gd name="T68" fmla="*/ 37 w 134"/>
                <a:gd name="T69" fmla="*/ 84 h 162"/>
                <a:gd name="T70" fmla="*/ 37 w 134"/>
                <a:gd name="T71" fmla="*/ 84 h 162"/>
                <a:gd name="T72" fmla="*/ 37 w 134"/>
                <a:gd name="T73" fmla="*/ 84 h 162"/>
                <a:gd name="T74" fmla="*/ 51 w 134"/>
                <a:gd name="T75" fmla="*/ 119 h 162"/>
                <a:gd name="T76" fmla="*/ 43 w 134"/>
                <a:gd name="T77" fmla="*/ 150 h 162"/>
                <a:gd name="T78" fmla="*/ 12 w 134"/>
                <a:gd name="T79" fmla="*/ 77 h 162"/>
                <a:gd name="T80" fmla="*/ 11 w 134"/>
                <a:gd name="T81" fmla="*/ 69 h 162"/>
                <a:gd name="T82" fmla="*/ 67 w 134"/>
                <a:gd name="T83" fmla="*/ 11 h 162"/>
                <a:gd name="T84" fmla="*/ 122 w 134"/>
                <a:gd name="T85" fmla="*/ 6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4" h="162">
                  <a:moveTo>
                    <a:pt x="134" y="67"/>
                  </a:moveTo>
                  <a:cubicBezTo>
                    <a:pt x="134" y="30"/>
                    <a:pt x="104" y="0"/>
                    <a:pt x="67" y="0"/>
                  </a:cubicBezTo>
                  <a:cubicBezTo>
                    <a:pt x="30" y="0"/>
                    <a:pt x="0" y="30"/>
                    <a:pt x="0" y="67"/>
                  </a:cubicBezTo>
                  <a:cubicBezTo>
                    <a:pt x="0" y="69"/>
                    <a:pt x="0" y="71"/>
                    <a:pt x="0" y="73"/>
                  </a:cubicBezTo>
                  <a:cubicBezTo>
                    <a:pt x="0" y="74"/>
                    <a:pt x="1" y="100"/>
                    <a:pt x="26" y="132"/>
                  </a:cubicBezTo>
                  <a:cubicBezTo>
                    <a:pt x="34" y="142"/>
                    <a:pt x="31" y="162"/>
                    <a:pt x="31" y="162"/>
                  </a:cubicBezTo>
                  <a:cubicBezTo>
                    <a:pt x="41" y="162"/>
                    <a:pt x="51" y="162"/>
                    <a:pt x="62" y="162"/>
                  </a:cubicBezTo>
                  <a:cubicBezTo>
                    <a:pt x="65" y="162"/>
                    <a:pt x="68" y="162"/>
                    <a:pt x="71" y="162"/>
                  </a:cubicBezTo>
                  <a:cubicBezTo>
                    <a:pt x="82" y="162"/>
                    <a:pt x="92" y="162"/>
                    <a:pt x="102" y="162"/>
                  </a:cubicBezTo>
                  <a:cubicBezTo>
                    <a:pt x="102" y="162"/>
                    <a:pt x="99" y="142"/>
                    <a:pt x="107" y="132"/>
                  </a:cubicBezTo>
                  <a:cubicBezTo>
                    <a:pt x="132" y="100"/>
                    <a:pt x="134" y="74"/>
                    <a:pt x="133" y="73"/>
                  </a:cubicBezTo>
                  <a:cubicBezTo>
                    <a:pt x="133" y="71"/>
                    <a:pt x="134" y="69"/>
                    <a:pt x="134" y="67"/>
                  </a:cubicBezTo>
                  <a:close/>
                  <a:moveTo>
                    <a:pt x="59" y="150"/>
                  </a:moveTo>
                  <a:cubicBezTo>
                    <a:pt x="59" y="118"/>
                    <a:pt x="59" y="118"/>
                    <a:pt x="59" y="118"/>
                  </a:cubicBezTo>
                  <a:cubicBezTo>
                    <a:pt x="59" y="117"/>
                    <a:pt x="59" y="117"/>
                    <a:pt x="58" y="116"/>
                  </a:cubicBezTo>
                  <a:cubicBezTo>
                    <a:pt x="45" y="91"/>
                    <a:pt x="45" y="91"/>
                    <a:pt x="45" y="91"/>
                  </a:cubicBezTo>
                  <a:cubicBezTo>
                    <a:pt x="46" y="91"/>
                    <a:pt x="47" y="91"/>
                    <a:pt x="48" y="90"/>
                  </a:cubicBezTo>
                  <a:cubicBezTo>
                    <a:pt x="50" y="90"/>
                    <a:pt x="52" y="88"/>
                    <a:pt x="54" y="87"/>
                  </a:cubicBezTo>
                  <a:cubicBezTo>
                    <a:pt x="56" y="89"/>
                    <a:pt x="59" y="91"/>
                    <a:pt x="61" y="91"/>
                  </a:cubicBezTo>
                  <a:cubicBezTo>
                    <a:pt x="65" y="92"/>
                    <a:pt x="69" y="90"/>
                    <a:pt x="73" y="87"/>
                  </a:cubicBezTo>
                  <a:cubicBezTo>
                    <a:pt x="73" y="87"/>
                    <a:pt x="73" y="87"/>
                    <a:pt x="73" y="88"/>
                  </a:cubicBezTo>
                  <a:cubicBezTo>
                    <a:pt x="75" y="91"/>
                    <a:pt x="78" y="92"/>
                    <a:pt x="80" y="92"/>
                  </a:cubicBezTo>
                  <a:cubicBezTo>
                    <a:pt x="81" y="92"/>
                    <a:pt x="81" y="92"/>
                    <a:pt x="81" y="92"/>
                  </a:cubicBezTo>
                  <a:cubicBezTo>
                    <a:pt x="82" y="92"/>
                    <a:pt x="83" y="92"/>
                    <a:pt x="84" y="91"/>
                  </a:cubicBezTo>
                  <a:cubicBezTo>
                    <a:pt x="71" y="116"/>
                    <a:pt x="71" y="116"/>
                    <a:pt x="71" y="116"/>
                  </a:cubicBezTo>
                  <a:cubicBezTo>
                    <a:pt x="71" y="117"/>
                    <a:pt x="71" y="117"/>
                    <a:pt x="71" y="118"/>
                  </a:cubicBezTo>
                  <a:cubicBezTo>
                    <a:pt x="71" y="150"/>
                    <a:pt x="71" y="150"/>
                    <a:pt x="71" y="150"/>
                  </a:cubicBezTo>
                  <a:lnTo>
                    <a:pt x="59" y="150"/>
                  </a:lnTo>
                  <a:close/>
                  <a:moveTo>
                    <a:pt x="55" y="72"/>
                  </a:moveTo>
                  <a:cubicBezTo>
                    <a:pt x="55" y="72"/>
                    <a:pt x="55" y="72"/>
                    <a:pt x="55" y="72"/>
                  </a:cubicBezTo>
                  <a:cubicBezTo>
                    <a:pt x="55" y="72"/>
                    <a:pt x="55" y="72"/>
                    <a:pt x="56" y="72"/>
                  </a:cubicBezTo>
                  <a:cubicBezTo>
                    <a:pt x="57" y="72"/>
                    <a:pt x="57" y="72"/>
                    <a:pt x="57" y="74"/>
                  </a:cubicBezTo>
                  <a:cubicBezTo>
                    <a:pt x="57" y="75"/>
                    <a:pt x="56" y="77"/>
                    <a:pt x="55" y="80"/>
                  </a:cubicBezTo>
                  <a:cubicBezTo>
                    <a:pt x="54" y="76"/>
                    <a:pt x="54" y="73"/>
                    <a:pt x="55" y="72"/>
                  </a:cubicBezTo>
                  <a:close/>
                  <a:moveTo>
                    <a:pt x="74" y="71"/>
                  </a:moveTo>
                  <a:cubicBezTo>
                    <a:pt x="74" y="70"/>
                    <a:pt x="75" y="70"/>
                    <a:pt x="75" y="70"/>
                  </a:cubicBezTo>
                  <a:cubicBezTo>
                    <a:pt x="75" y="70"/>
                    <a:pt x="75" y="70"/>
                    <a:pt x="75" y="70"/>
                  </a:cubicBezTo>
                  <a:cubicBezTo>
                    <a:pt x="76" y="70"/>
                    <a:pt x="76" y="70"/>
                    <a:pt x="76" y="70"/>
                  </a:cubicBezTo>
                  <a:cubicBezTo>
                    <a:pt x="76" y="71"/>
                    <a:pt x="76" y="74"/>
                    <a:pt x="74" y="78"/>
                  </a:cubicBezTo>
                  <a:cubicBezTo>
                    <a:pt x="73" y="75"/>
                    <a:pt x="73" y="72"/>
                    <a:pt x="74" y="71"/>
                  </a:cubicBezTo>
                  <a:close/>
                  <a:moveTo>
                    <a:pt x="122" y="69"/>
                  </a:moveTo>
                  <a:cubicBezTo>
                    <a:pt x="121" y="77"/>
                    <a:pt x="121" y="77"/>
                    <a:pt x="121" y="77"/>
                  </a:cubicBezTo>
                  <a:cubicBezTo>
                    <a:pt x="121" y="77"/>
                    <a:pt x="121" y="77"/>
                    <a:pt x="121" y="77"/>
                  </a:cubicBezTo>
                  <a:cubicBezTo>
                    <a:pt x="120" y="84"/>
                    <a:pt x="115" y="103"/>
                    <a:pt x="98" y="125"/>
                  </a:cubicBezTo>
                  <a:cubicBezTo>
                    <a:pt x="92" y="132"/>
                    <a:pt x="90" y="142"/>
                    <a:pt x="90" y="150"/>
                  </a:cubicBezTo>
                  <a:cubicBezTo>
                    <a:pt x="79" y="150"/>
                    <a:pt x="79" y="150"/>
                    <a:pt x="79" y="150"/>
                  </a:cubicBezTo>
                  <a:cubicBezTo>
                    <a:pt x="79" y="119"/>
                    <a:pt x="79" y="119"/>
                    <a:pt x="79" y="119"/>
                  </a:cubicBezTo>
                  <a:cubicBezTo>
                    <a:pt x="94" y="90"/>
                    <a:pt x="94" y="90"/>
                    <a:pt x="94" y="90"/>
                  </a:cubicBezTo>
                  <a:cubicBezTo>
                    <a:pt x="95" y="88"/>
                    <a:pt x="94" y="85"/>
                    <a:pt x="92" y="84"/>
                  </a:cubicBezTo>
                  <a:cubicBezTo>
                    <a:pt x="90" y="83"/>
                    <a:pt x="88" y="84"/>
                    <a:pt x="87" y="86"/>
                  </a:cubicBezTo>
                  <a:cubicBezTo>
                    <a:pt x="85" y="87"/>
                    <a:pt x="83" y="88"/>
                    <a:pt x="81" y="88"/>
                  </a:cubicBezTo>
                  <a:cubicBezTo>
                    <a:pt x="79" y="88"/>
                    <a:pt x="78" y="87"/>
                    <a:pt x="77" y="85"/>
                  </a:cubicBezTo>
                  <a:cubicBezTo>
                    <a:pt x="76" y="85"/>
                    <a:pt x="76" y="84"/>
                    <a:pt x="75" y="83"/>
                  </a:cubicBezTo>
                  <a:cubicBezTo>
                    <a:pt x="75" y="83"/>
                    <a:pt x="75" y="83"/>
                    <a:pt x="75" y="83"/>
                  </a:cubicBezTo>
                  <a:cubicBezTo>
                    <a:pt x="79" y="78"/>
                    <a:pt x="81" y="72"/>
                    <a:pt x="79" y="68"/>
                  </a:cubicBezTo>
                  <a:cubicBezTo>
                    <a:pt x="79" y="66"/>
                    <a:pt x="77" y="65"/>
                    <a:pt x="75" y="66"/>
                  </a:cubicBezTo>
                  <a:cubicBezTo>
                    <a:pt x="73" y="66"/>
                    <a:pt x="71" y="67"/>
                    <a:pt x="70" y="69"/>
                  </a:cubicBezTo>
                  <a:cubicBezTo>
                    <a:pt x="69" y="72"/>
                    <a:pt x="69" y="78"/>
                    <a:pt x="71" y="82"/>
                  </a:cubicBezTo>
                  <a:cubicBezTo>
                    <a:pt x="68" y="85"/>
                    <a:pt x="65" y="88"/>
                    <a:pt x="62" y="87"/>
                  </a:cubicBezTo>
                  <a:cubicBezTo>
                    <a:pt x="60" y="87"/>
                    <a:pt x="58" y="86"/>
                    <a:pt x="57" y="84"/>
                  </a:cubicBezTo>
                  <a:cubicBezTo>
                    <a:pt x="60" y="80"/>
                    <a:pt x="61" y="77"/>
                    <a:pt x="61" y="73"/>
                  </a:cubicBezTo>
                  <a:cubicBezTo>
                    <a:pt x="61" y="71"/>
                    <a:pt x="60" y="68"/>
                    <a:pt x="57" y="68"/>
                  </a:cubicBezTo>
                  <a:cubicBezTo>
                    <a:pt x="55" y="67"/>
                    <a:pt x="53" y="68"/>
                    <a:pt x="52" y="69"/>
                  </a:cubicBezTo>
                  <a:cubicBezTo>
                    <a:pt x="49" y="72"/>
                    <a:pt x="50" y="77"/>
                    <a:pt x="51" y="81"/>
                  </a:cubicBezTo>
                  <a:cubicBezTo>
                    <a:pt x="51" y="82"/>
                    <a:pt x="51" y="83"/>
                    <a:pt x="52" y="83"/>
                  </a:cubicBezTo>
                  <a:cubicBezTo>
                    <a:pt x="50" y="85"/>
                    <a:pt x="48" y="86"/>
                    <a:pt x="47" y="87"/>
                  </a:cubicBezTo>
                  <a:cubicBezTo>
                    <a:pt x="45" y="87"/>
                    <a:pt x="44" y="87"/>
                    <a:pt x="43" y="87"/>
                  </a:cubicBezTo>
                  <a:cubicBezTo>
                    <a:pt x="43" y="86"/>
                    <a:pt x="43" y="86"/>
                    <a:pt x="43" y="86"/>
                  </a:cubicBezTo>
                  <a:cubicBezTo>
                    <a:pt x="42" y="84"/>
                    <a:pt x="40" y="83"/>
                    <a:pt x="38" y="84"/>
                  </a:cubicBezTo>
                  <a:cubicBezTo>
                    <a:pt x="38" y="84"/>
                    <a:pt x="38" y="84"/>
                    <a:pt x="37" y="84"/>
                  </a:cubicBezTo>
                  <a:cubicBezTo>
                    <a:pt x="37" y="84"/>
                    <a:pt x="37" y="84"/>
                    <a:pt x="37" y="84"/>
                  </a:cubicBezTo>
                  <a:cubicBezTo>
                    <a:pt x="37" y="84"/>
                    <a:pt x="37" y="84"/>
                    <a:pt x="37" y="84"/>
                  </a:cubicBezTo>
                  <a:cubicBezTo>
                    <a:pt x="37" y="84"/>
                    <a:pt x="37" y="84"/>
                    <a:pt x="37" y="84"/>
                  </a:cubicBezTo>
                  <a:cubicBezTo>
                    <a:pt x="37" y="84"/>
                    <a:pt x="37" y="84"/>
                    <a:pt x="37" y="84"/>
                  </a:cubicBezTo>
                  <a:cubicBezTo>
                    <a:pt x="35" y="85"/>
                    <a:pt x="35" y="88"/>
                    <a:pt x="36" y="90"/>
                  </a:cubicBezTo>
                  <a:cubicBezTo>
                    <a:pt x="51" y="119"/>
                    <a:pt x="51" y="119"/>
                    <a:pt x="51" y="119"/>
                  </a:cubicBezTo>
                  <a:cubicBezTo>
                    <a:pt x="51" y="150"/>
                    <a:pt x="51" y="150"/>
                    <a:pt x="51" y="150"/>
                  </a:cubicBezTo>
                  <a:cubicBezTo>
                    <a:pt x="43" y="150"/>
                    <a:pt x="43" y="150"/>
                    <a:pt x="43" y="150"/>
                  </a:cubicBezTo>
                  <a:cubicBezTo>
                    <a:pt x="43" y="142"/>
                    <a:pt x="41" y="132"/>
                    <a:pt x="36" y="125"/>
                  </a:cubicBezTo>
                  <a:cubicBezTo>
                    <a:pt x="18" y="103"/>
                    <a:pt x="13" y="84"/>
                    <a:pt x="12" y="77"/>
                  </a:cubicBezTo>
                  <a:cubicBezTo>
                    <a:pt x="12" y="77"/>
                    <a:pt x="12" y="77"/>
                    <a:pt x="12" y="77"/>
                  </a:cubicBezTo>
                  <a:cubicBezTo>
                    <a:pt x="11" y="69"/>
                    <a:pt x="11" y="69"/>
                    <a:pt x="11" y="69"/>
                  </a:cubicBezTo>
                  <a:cubicBezTo>
                    <a:pt x="11" y="68"/>
                    <a:pt x="11" y="67"/>
                    <a:pt x="11" y="67"/>
                  </a:cubicBezTo>
                  <a:cubicBezTo>
                    <a:pt x="11" y="36"/>
                    <a:pt x="36" y="11"/>
                    <a:pt x="67" y="11"/>
                  </a:cubicBezTo>
                  <a:cubicBezTo>
                    <a:pt x="97" y="11"/>
                    <a:pt x="122" y="36"/>
                    <a:pt x="122" y="67"/>
                  </a:cubicBezTo>
                  <a:cubicBezTo>
                    <a:pt x="122" y="67"/>
                    <a:pt x="122" y="68"/>
                    <a:pt x="122" y="69"/>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6" name="Freeform 358"/>
            <p:cNvSpPr/>
            <p:nvPr/>
          </p:nvSpPr>
          <p:spPr bwMode="auto">
            <a:xfrm>
              <a:off x="6211724" y="6176235"/>
              <a:ext cx="148001" cy="84810"/>
            </a:xfrm>
            <a:custGeom>
              <a:avLst/>
              <a:gdLst>
                <a:gd name="T0" fmla="*/ 0 w 71"/>
                <a:gd name="T1" fmla="*/ 6 h 40"/>
                <a:gd name="T2" fmla="*/ 3 w 71"/>
                <a:gd name="T3" fmla="*/ 6 h 40"/>
                <a:gd name="T4" fmla="*/ 3 w 71"/>
                <a:gd name="T5" fmla="*/ 11 h 40"/>
                <a:gd name="T6" fmla="*/ 0 w 71"/>
                <a:gd name="T7" fmla="*/ 11 h 40"/>
                <a:gd name="T8" fmla="*/ 0 w 71"/>
                <a:gd name="T9" fmla="*/ 17 h 40"/>
                <a:gd name="T10" fmla="*/ 3 w 71"/>
                <a:gd name="T11" fmla="*/ 17 h 40"/>
                <a:gd name="T12" fmla="*/ 3 w 71"/>
                <a:gd name="T13" fmla="*/ 22 h 40"/>
                <a:gd name="T14" fmla="*/ 0 w 71"/>
                <a:gd name="T15" fmla="*/ 22 h 40"/>
                <a:gd name="T16" fmla="*/ 16 w 71"/>
                <a:gd name="T17" fmla="*/ 34 h 40"/>
                <a:gd name="T18" fmla="*/ 24 w 71"/>
                <a:gd name="T19" fmla="*/ 40 h 40"/>
                <a:gd name="T20" fmla="*/ 47 w 71"/>
                <a:gd name="T21" fmla="*/ 40 h 40"/>
                <a:gd name="T22" fmla="*/ 56 w 71"/>
                <a:gd name="T23" fmla="*/ 34 h 40"/>
                <a:gd name="T24" fmla="*/ 71 w 71"/>
                <a:gd name="T25" fmla="*/ 22 h 40"/>
                <a:gd name="T26" fmla="*/ 68 w 71"/>
                <a:gd name="T27" fmla="*/ 22 h 40"/>
                <a:gd name="T28" fmla="*/ 68 w 71"/>
                <a:gd name="T29" fmla="*/ 17 h 40"/>
                <a:gd name="T30" fmla="*/ 71 w 71"/>
                <a:gd name="T31" fmla="*/ 17 h 40"/>
                <a:gd name="T32" fmla="*/ 71 w 71"/>
                <a:gd name="T33" fmla="*/ 11 h 40"/>
                <a:gd name="T34" fmla="*/ 68 w 71"/>
                <a:gd name="T35" fmla="*/ 11 h 40"/>
                <a:gd name="T36" fmla="*/ 68 w 71"/>
                <a:gd name="T37" fmla="*/ 6 h 40"/>
                <a:gd name="T38" fmla="*/ 71 w 71"/>
                <a:gd name="T39" fmla="*/ 6 h 40"/>
                <a:gd name="T40" fmla="*/ 71 w 71"/>
                <a:gd name="T41" fmla="*/ 0 h 40"/>
                <a:gd name="T42" fmla="*/ 0 w 71"/>
                <a:gd name="T43" fmla="*/ 0 h 40"/>
                <a:gd name="T44" fmla="*/ 0 w 71"/>
                <a:gd name="T45"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1" h="40">
                  <a:moveTo>
                    <a:pt x="0" y="6"/>
                  </a:moveTo>
                  <a:cubicBezTo>
                    <a:pt x="3" y="6"/>
                    <a:pt x="3" y="6"/>
                    <a:pt x="3" y="6"/>
                  </a:cubicBezTo>
                  <a:cubicBezTo>
                    <a:pt x="3" y="11"/>
                    <a:pt x="3" y="11"/>
                    <a:pt x="3" y="11"/>
                  </a:cubicBezTo>
                  <a:cubicBezTo>
                    <a:pt x="0" y="11"/>
                    <a:pt x="0" y="11"/>
                    <a:pt x="0" y="11"/>
                  </a:cubicBezTo>
                  <a:cubicBezTo>
                    <a:pt x="0" y="17"/>
                    <a:pt x="0" y="17"/>
                    <a:pt x="0" y="17"/>
                  </a:cubicBezTo>
                  <a:cubicBezTo>
                    <a:pt x="3" y="17"/>
                    <a:pt x="3" y="17"/>
                    <a:pt x="3" y="17"/>
                  </a:cubicBezTo>
                  <a:cubicBezTo>
                    <a:pt x="3" y="22"/>
                    <a:pt x="3" y="22"/>
                    <a:pt x="3" y="22"/>
                  </a:cubicBezTo>
                  <a:cubicBezTo>
                    <a:pt x="0" y="22"/>
                    <a:pt x="0" y="22"/>
                    <a:pt x="0" y="22"/>
                  </a:cubicBezTo>
                  <a:cubicBezTo>
                    <a:pt x="1" y="28"/>
                    <a:pt x="7" y="34"/>
                    <a:pt x="16" y="34"/>
                  </a:cubicBezTo>
                  <a:cubicBezTo>
                    <a:pt x="17" y="38"/>
                    <a:pt x="20" y="40"/>
                    <a:pt x="24" y="40"/>
                  </a:cubicBezTo>
                  <a:cubicBezTo>
                    <a:pt x="47" y="40"/>
                    <a:pt x="47" y="40"/>
                    <a:pt x="47" y="40"/>
                  </a:cubicBezTo>
                  <a:cubicBezTo>
                    <a:pt x="51" y="40"/>
                    <a:pt x="54" y="38"/>
                    <a:pt x="56" y="34"/>
                  </a:cubicBezTo>
                  <a:cubicBezTo>
                    <a:pt x="64" y="34"/>
                    <a:pt x="70" y="28"/>
                    <a:pt x="71" y="22"/>
                  </a:cubicBezTo>
                  <a:cubicBezTo>
                    <a:pt x="68" y="22"/>
                    <a:pt x="68" y="22"/>
                    <a:pt x="68" y="22"/>
                  </a:cubicBezTo>
                  <a:cubicBezTo>
                    <a:pt x="68" y="17"/>
                    <a:pt x="68" y="17"/>
                    <a:pt x="68" y="17"/>
                  </a:cubicBezTo>
                  <a:cubicBezTo>
                    <a:pt x="71" y="17"/>
                    <a:pt x="71" y="17"/>
                    <a:pt x="71" y="17"/>
                  </a:cubicBezTo>
                  <a:cubicBezTo>
                    <a:pt x="71" y="11"/>
                    <a:pt x="71" y="11"/>
                    <a:pt x="71" y="11"/>
                  </a:cubicBezTo>
                  <a:cubicBezTo>
                    <a:pt x="68" y="11"/>
                    <a:pt x="68" y="11"/>
                    <a:pt x="68" y="11"/>
                  </a:cubicBezTo>
                  <a:cubicBezTo>
                    <a:pt x="68" y="6"/>
                    <a:pt x="68" y="6"/>
                    <a:pt x="68" y="6"/>
                  </a:cubicBezTo>
                  <a:cubicBezTo>
                    <a:pt x="71" y="6"/>
                    <a:pt x="71" y="6"/>
                    <a:pt x="71" y="6"/>
                  </a:cubicBezTo>
                  <a:cubicBezTo>
                    <a:pt x="71" y="0"/>
                    <a:pt x="71" y="0"/>
                    <a:pt x="71" y="0"/>
                  </a:cubicBezTo>
                  <a:cubicBezTo>
                    <a:pt x="0" y="0"/>
                    <a:pt x="0" y="0"/>
                    <a:pt x="0" y="0"/>
                  </a:cubicBezTo>
                  <a:lnTo>
                    <a:pt x="0" y="6"/>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20" name="文本框 63"/>
          <p:cNvSpPr txBox="1"/>
          <p:nvPr/>
        </p:nvSpPr>
        <p:spPr>
          <a:xfrm>
            <a:off x="1895304" y="4156398"/>
            <a:ext cx="2060739"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1">
                    <a:lumMod val="75000"/>
                    <a:lumOff val="25000"/>
                  </a:schemeClr>
                </a:solidFill>
                <a:latin typeface="微软雅黑" panose="020B0503020204020204" charset="-122"/>
                <a:ea typeface="微软雅黑" panose="020B0503020204020204" charset="-122"/>
              </a:rPr>
              <a:t>机会 </a:t>
            </a:r>
            <a:r>
              <a:rPr lang="en-US" altLang="zh-CN" sz="1600" dirty="0">
                <a:solidFill>
                  <a:schemeClr val="tx1">
                    <a:lumMod val="75000"/>
                    <a:lumOff val="25000"/>
                  </a:schemeClr>
                </a:solidFill>
                <a:latin typeface="微软雅黑" panose="020B0503020204020204" charset="-122"/>
                <a:ea typeface="微软雅黑" panose="020B0503020204020204" charset="-122"/>
              </a:rPr>
              <a:t>Opportunities</a:t>
            </a:r>
            <a:endParaRPr lang="zh-CN" altLang="en-US" sz="1600" dirty="0">
              <a:solidFill>
                <a:schemeClr val="tx1">
                  <a:lumMod val="75000"/>
                  <a:lumOff val="25000"/>
                </a:schemeClr>
              </a:solidFill>
              <a:latin typeface="微软雅黑" panose="020B0503020204020204" charset="-122"/>
              <a:ea typeface="微软雅黑" panose="020B0503020204020204" charset="-122"/>
            </a:endParaRPr>
          </a:p>
        </p:txBody>
      </p:sp>
      <p:sp>
        <p:nvSpPr>
          <p:cNvPr id="121" name="文本框 64"/>
          <p:cNvSpPr txBox="1"/>
          <p:nvPr/>
        </p:nvSpPr>
        <p:spPr>
          <a:xfrm>
            <a:off x="1896382" y="4479371"/>
            <a:ext cx="2303077" cy="11789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t>国家和社会对于传统国粹的传承问题愈发重视，融合国粹的新形式游戏在未来会拥有更好的发展环境。</a:t>
            </a:r>
            <a:endParaRPr lang="zh-CN" altLang="en-US" sz="1200" dirty="0"/>
          </a:p>
          <a:p>
            <a:pPr>
              <a:lnSpc>
                <a:spcPct val="130000"/>
              </a:lnSpc>
            </a:pPr>
            <a:endParaRPr lang="zh-CN" altLang="en-US" sz="700" dirty="0">
              <a:solidFill>
                <a:schemeClr val="bg1">
                  <a:lumMod val="65000"/>
                </a:schemeClr>
              </a:solidFill>
              <a:latin typeface="微软雅黑" panose="020B0503020204020204" charset="-122"/>
              <a:ea typeface="微软雅黑" panose="020B0503020204020204" charset="-122"/>
            </a:endParaRPr>
          </a:p>
        </p:txBody>
      </p:sp>
      <p:sp>
        <p:nvSpPr>
          <p:cNvPr id="122" name="文本框 65"/>
          <p:cNvSpPr txBox="1"/>
          <p:nvPr/>
        </p:nvSpPr>
        <p:spPr>
          <a:xfrm>
            <a:off x="9327357" y="4163740"/>
            <a:ext cx="1822180"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1">
                    <a:lumMod val="75000"/>
                    <a:lumOff val="25000"/>
                  </a:schemeClr>
                </a:solidFill>
                <a:latin typeface="微软雅黑" panose="020B0503020204020204" charset="-122"/>
                <a:ea typeface="微软雅黑" panose="020B0503020204020204" charset="-122"/>
              </a:rPr>
              <a:t>威胁 </a:t>
            </a:r>
            <a:r>
              <a:rPr lang="en-US" altLang="zh-CN" sz="1600" dirty="0">
                <a:solidFill>
                  <a:schemeClr val="tx1">
                    <a:lumMod val="75000"/>
                    <a:lumOff val="25000"/>
                  </a:schemeClr>
                </a:solidFill>
                <a:latin typeface="微软雅黑" panose="020B0503020204020204" charset="-122"/>
                <a:ea typeface="微软雅黑" panose="020B0503020204020204" charset="-122"/>
              </a:rPr>
              <a:t>Threats</a:t>
            </a:r>
            <a:endParaRPr lang="zh-CN" altLang="en-US" sz="1600" dirty="0">
              <a:solidFill>
                <a:schemeClr val="tx1">
                  <a:lumMod val="75000"/>
                  <a:lumOff val="25000"/>
                </a:schemeClr>
              </a:solidFill>
              <a:latin typeface="微软雅黑" panose="020B0503020204020204" charset="-122"/>
              <a:ea typeface="微软雅黑" panose="020B0503020204020204" charset="-122"/>
            </a:endParaRPr>
          </a:p>
        </p:txBody>
      </p:sp>
      <p:sp>
        <p:nvSpPr>
          <p:cNvPr id="123" name="文本框 66"/>
          <p:cNvSpPr txBox="1"/>
          <p:nvPr/>
        </p:nvSpPr>
        <p:spPr>
          <a:xfrm>
            <a:off x="9327357" y="4432721"/>
            <a:ext cx="1706880" cy="1033681"/>
          </a:xfrm>
          <a:prstGeom prst="rect">
            <a:avLst/>
          </a:prstGeom>
          <a:noFill/>
        </p:spPr>
        <p:txBody>
          <a:bodyPr wrap="square" rtlCol="0">
            <a:spAutoFit/>
          </a:bodyPr>
          <a:lstStyle>
            <a:defPPr>
              <a:defRPr lang="zh-CN"/>
            </a:defPPr>
            <a:lvl1pPr>
              <a:lnSpc>
                <a:spcPct val="130000"/>
              </a:lnSpc>
              <a:defRPr sz="1000">
                <a:solidFill>
                  <a:schemeClr val="bg1">
                    <a:lumMod val="65000"/>
                  </a:schemeClr>
                </a:solidFill>
                <a:latin typeface="微软雅黑" panose="020B0503020204020204" charset="-122"/>
                <a:ea typeface="微软雅黑" panose="020B050302020402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solidFill>
                  <a:schemeClr val="tx1"/>
                </a:solidFill>
                <a:latin typeface="+mn-lt"/>
                <a:ea typeface="+mn-ea"/>
              </a:rPr>
              <a:t>快速发展的科技会改变人们游戏的方式，可能会导致传统游戏方式市场竞争力下降。</a:t>
            </a:r>
            <a:endParaRPr lang="zh-CN" altLang="en-US" sz="1200" dirty="0">
              <a:solidFill>
                <a:schemeClr val="tx1"/>
              </a:solidFill>
              <a:latin typeface="+mn-lt"/>
              <a:ea typeface="+mn-ea"/>
            </a:endParaRPr>
          </a:p>
        </p:txBody>
      </p:sp>
      <p:sp>
        <p:nvSpPr>
          <p:cNvPr id="124" name="文本框 67"/>
          <p:cNvSpPr txBox="1"/>
          <p:nvPr/>
        </p:nvSpPr>
        <p:spPr>
          <a:xfrm>
            <a:off x="9284412" y="1728803"/>
            <a:ext cx="1984805"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1">
                    <a:lumMod val="75000"/>
                    <a:lumOff val="25000"/>
                  </a:schemeClr>
                </a:solidFill>
                <a:latin typeface="微软雅黑" panose="020B0503020204020204" charset="-122"/>
                <a:ea typeface="微软雅黑" panose="020B0503020204020204" charset="-122"/>
              </a:rPr>
              <a:t>劣势 </a:t>
            </a:r>
            <a:r>
              <a:rPr lang="en-US" altLang="zh-CN" sz="1600" dirty="0">
                <a:solidFill>
                  <a:schemeClr val="tx1">
                    <a:lumMod val="75000"/>
                    <a:lumOff val="25000"/>
                  </a:schemeClr>
                </a:solidFill>
                <a:latin typeface="微软雅黑" panose="020B0503020204020204" charset="-122"/>
                <a:ea typeface="微软雅黑" panose="020B0503020204020204" charset="-122"/>
              </a:rPr>
              <a:t>Weaknesses</a:t>
            </a:r>
            <a:endParaRPr lang="zh-CN" altLang="en-US" sz="1600" dirty="0">
              <a:solidFill>
                <a:schemeClr val="tx1">
                  <a:lumMod val="75000"/>
                  <a:lumOff val="25000"/>
                </a:schemeClr>
              </a:solidFill>
              <a:latin typeface="微软雅黑" panose="020B0503020204020204" charset="-122"/>
              <a:ea typeface="微软雅黑" panose="020B0503020204020204" charset="-122"/>
            </a:endParaRPr>
          </a:p>
        </p:txBody>
      </p:sp>
      <p:sp>
        <p:nvSpPr>
          <p:cNvPr id="125" name="文本框 68"/>
          <p:cNvSpPr txBox="1"/>
          <p:nvPr/>
        </p:nvSpPr>
        <p:spPr>
          <a:xfrm>
            <a:off x="9284413" y="1997784"/>
            <a:ext cx="1865124" cy="95308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t>游戏尚未搭建完善的曲目库，用户游玩内容有限。</a:t>
            </a:r>
            <a:endParaRPr lang="en-US" altLang="zh-CN" sz="1200" dirty="0"/>
          </a:p>
          <a:p>
            <a:pPr>
              <a:lnSpc>
                <a:spcPct val="130000"/>
              </a:lnSpc>
            </a:pPr>
            <a:endParaRPr lang="en-US" altLang="zh-CN" sz="1000" dirty="0">
              <a:solidFill>
                <a:schemeClr val="bg1">
                  <a:lumMod val="65000"/>
                </a:schemeClr>
              </a:solidFill>
              <a:latin typeface="微软雅黑" panose="020B0503020204020204" charset="-122"/>
              <a:ea typeface="微软雅黑" panose="020B0503020204020204" charset="-122"/>
            </a:endParaRPr>
          </a:p>
          <a:p>
            <a:pPr>
              <a:lnSpc>
                <a:spcPct val="130000"/>
              </a:lnSpc>
            </a:pPr>
            <a:endParaRPr lang="zh-CN" altLang="en-US" sz="1000" dirty="0">
              <a:solidFill>
                <a:schemeClr val="bg1">
                  <a:lumMod val="65000"/>
                </a:schemeClr>
              </a:solidFill>
              <a:latin typeface="微软雅黑" panose="020B0503020204020204" charset="-122"/>
              <a:ea typeface="微软雅黑" panose="020B0503020204020204" charset="-122"/>
            </a:endParaRP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文框 2"/>
          <p:cNvSpPr/>
          <p:nvPr/>
        </p:nvSpPr>
        <p:spPr>
          <a:xfrm>
            <a:off x="0" y="0"/>
            <a:ext cx="12192000" cy="6858000"/>
          </a:xfrm>
          <a:prstGeom prst="frame">
            <a:avLst>
              <a:gd name="adj1" fmla="val 11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矩形 3"/>
          <p:cNvSpPr/>
          <p:nvPr/>
        </p:nvSpPr>
        <p:spPr>
          <a:xfrm>
            <a:off x="0" y="323850"/>
            <a:ext cx="200025" cy="571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55905" y="347990"/>
            <a:ext cx="2698175" cy="523220"/>
          </a:xfrm>
          <a:prstGeom prst="rect">
            <a:avLst/>
          </a:prstGeom>
          <a:noFill/>
        </p:spPr>
        <p:txBody>
          <a:bodyPr wrap="none" rtlCol="0">
            <a:spAutoFit/>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相关戏曲类竞品</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endParaRPr>
          </a:p>
        </p:txBody>
      </p:sp>
      <p:grpSp>
        <p:nvGrpSpPr>
          <p:cNvPr id="22" name="组合 21"/>
          <p:cNvGrpSpPr/>
          <p:nvPr/>
        </p:nvGrpSpPr>
        <p:grpSpPr>
          <a:xfrm rot="10800000">
            <a:off x="10967158" y="5800723"/>
            <a:ext cx="800101" cy="800101"/>
            <a:chOff x="542924" y="345443"/>
            <a:chExt cx="2232026" cy="2232026"/>
          </a:xfrm>
        </p:grpSpPr>
        <p:sp>
          <p:nvSpPr>
            <p:cNvPr id="30" name="矩形: 圆角 29"/>
            <p:cNvSpPr/>
            <p:nvPr/>
          </p:nvSpPr>
          <p:spPr>
            <a:xfrm>
              <a:off x="542924" y="890905"/>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rot="5400000">
              <a:off x="-114791" y="1339043"/>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42924" y="722630"/>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rot="5400000">
              <a:off x="-36529" y="1429056"/>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1324995" y="1203002"/>
            <a:ext cx="1765053" cy="400110"/>
          </a:xfrm>
          <a:prstGeom prst="rect">
            <a:avLst/>
          </a:prstGeom>
          <a:noFill/>
        </p:spPr>
        <p:txBody>
          <a:bodyPr wrap="square" rtlCol="0">
            <a:spAutoFit/>
          </a:bodyPr>
          <a:lstStyle>
            <a:defPPr>
              <a:defRPr lang="zh-CN"/>
            </a:defPPr>
            <a:lvl1pP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stStyle>
          <a:p>
            <a:pPr algn="ctr"/>
            <a:r>
              <a:rPr lang="en-US" altLang="zh-CN" sz="2000"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 </a:t>
            </a:r>
            <a:r>
              <a:rPr lang="zh-CN" altLang="en-US" sz="2000"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戏缘</a:t>
            </a:r>
            <a:endParaRPr lang="zh-CN" altLang="en-US" sz="2000"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20" name="组合 19"/>
          <p:cNvGrpSpPr/>
          <p:nvPr/>
        </p:nvGrpSpPr>
        <p:grpSpPr>
          <a:xfrm>
            <a:off x="1100082" y="2423663"/>
            <a:ext cx="2302529" cy="3647199"/>
            <a:chOff x="1592992" y="1536701"/>
            <a:chExt cx="3134591" cy="4833954"/>
          </a:xfrm>
        </p:grpSpPr>
        <p:sp>
          <p:nvSpPr>
            <p:cNvPr id="44" name="矩形 43"/>
            <p:cNvSpPr/>
            <p:nvPr/>
          </p:nvSpPr>
          <p:spPr>
            <a:xfrm>
              <a:off x="1592992" y="1949508"/>
              <a:ext cx="3015269" cy="44211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45" name="图片 4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5125" y="1536701"/>
              <a:ext cx="2872458" cy="4660899"/>
            </a:xfrm>
            <a:custGeom>
              <a:avLst/>
              <a:gdLst>
                <a:gd name="connsiteX0" fmla="*/ 3628571 w 3628571"/>
                <a:gd name="connsiteY0" fmla="*/ 0 h 4660900"/>
                <a:gd name="connsiteX1" fmla="*/ 0 w 3628571"/>
                <a:gd name="connsiteY1" fmla="*/ 0 h 4660900"/>
                <a:gd name="connsiteX2" fmla="*/ 0 w 3628571"/>
                <a:gd name="connsiteY2" fmla="*/ 4660900 h 4660900"/>
                <a:gd name="connsiteX3" fmla="*/ 3628571 w 3628571"/>
                <a:gd name="connsiteY3" fmla="*/ 4660900 h 4660900"/>
              </a:gdLst>
              <a:ahLst/>
              <a:cxnLst>
                <a:cxn ang="0">
                  <a:pos x="connsiteX0" y="connsiteY0"/>
                </a:cxn>
                <a:cxn ang="0">
                  <a:pos x="connsiteX1" y="connsiteY1"/>
                </a:cxn>
                <a:cxn ang="0">
                  <a:pos x="connsiteX2" y="connsiteY2"/>
                </a:cxn>
                <a:cxn ang="0">
                  <a:pos x="connsiteX3" y="connsiteY3"/>
                </a:cxn>
              </a:cxnLst>
              <a:rect l="l" t="t" r="r" b="b"/>
              <a:pathLst>
                <a:path w="3628571" h="4660900">
                  <a:moveTo>
                    <a:pt x="3628571" y="0"/>
                  </a:moveTo>
                  <a:lnTo>
                    <a:pt x="0" y="0"/>
                  </a:lnTo>
                  <a:lnTo>
                    <a:pt x="0" y="4660900"/>
                  </a:lnTo>
                  <a:lnTo>
                    <a:pt x="3628571" y="4660900"/>
                  </a:lnTo>
                  <a:close/>
                </a:path>
              </a:pathLst>
            </a:custGeom>
            <a:effectLst>
              <a:outerShdw blurRad="50800" dist="38100" dir="18900000" algn="bl" rotWithShape="0">
                <a:prstClr val="black">
                  <a:alpha val="40000"/>
                </a:prstClr>
              </a:outerShdw>
            </a:effectLst>
          </p:spPr>
        </p:pic>
      </p:grpSp>
      <p:sp>
        <p:nvSpPr>
          <p:cNvPr id="46" name="文本框 45"/>
          <p:cNvSpPr txBox="1"/>
          <p:nvPr/>
        </p:nvSpPr>
        <p:spPr>
          <a:xfrm>
            <a:off x="1409937" y="1709176"/>
            <a:ext cx="2139579" cy="352789"/>
          </a:xfrm>
          <a:prstGeom prst="rect">
            <a:avLst/>
          </a:prstGeom>
          <a:noFill/>
        </p:spPr>
        <p:txBody>
          <a:bodyPr wrap="square" rtlCol="0">
            <a:spAutoFit/>
          </a:bodyPr>
          <a:lstStyle/>
          <a:p>
            <a:pPr>
              <a:lnSpc>
                <a:spcPts val="2200"/>
              </a:lnSpc>
            </a:pPr>
            <a:r>
              <a:rPr lang="zh-CN" altLang="en-US" sz="1600" dirty="0">
                <a:solidFill>
                  <a:schemeClr val="tx1">
                    <a:lumMod val="75000"/>
                    <a:lumOff val="25000"/>
                  </a:schemeClr>
                </a:solidFill>
                <a:latin typeface="思源黑体 CN Regular" panose="020B0500000000000000" pitchFamily="34" charset="-122"/>
                <a:ea typeface="思源黑体 CN Regular" panose="020B0500000000000000" pitchFamily="34" charset="-122"/>
                <a:cs typeface="+mn-ea"/>
                <a:sym typeface="+mn-lt"/>
              </a:rPr>
              <a:t>戏曲收听学习软件</a:t>
            </a:r>
            <a:endParaRPr lang="en-US" altLang="zh-CN" sz="1600" dirty="0">
              <a:solidFill>
                <a:schemeClr val="tx1">
                  <a:lumMod val="75000"/>
                  <a:lumOff val="25000"/>
                </a:schemeClr>
              </a:solidFill>
              <a:latin typeface="思源黑体 CN Regular" panose="020B0500000000000000" pitchFamily="34" charset="-122"/>
              <a:ea typeface="思源黑体 CN Regular" panose="020B0500000000000000" pitchFamily="34" charset="-122"/>
              <a:cs typeface="+mn-ea"/>
              <a:sym typeface="+mn-lt"/>
            </a:endParaRPr>
          </a:p>
        </p:txBody>
      </p:sp>
      <p:grpSp>
        <p:nvGrpSpPr>
          <p:cNvPr id="47" name="组合 46"/>
          <p:cNvGrpSpPr/>
          <p:nvPr/>
        </p:nvGrpSpPr>
        <p:grpSpPr>
          <a:xfrm>
            <a:off x="4735885" y="2423989"/>
            <a:ext cx="2278992" cy="3646873"/>
            <a:chOff x="1630023" y="1537133"/>
            <a:chExt cx="3102548" cy="4833522"/>
          </a:xfrm>
        </p:grpSpPr>
        <p:sp>
          <p:nvSpPr>
            <p:cNvPr id="48" name="矩形 47"/>
            <p:cNvSpPr/>
            <p:nvPr/>
          </p:nvSpPr>
          <p:spPr>
            <a:xfrm>
              <a:off x="1630023" y="1949508"/>
              <a:ext cx="2978239" cy="44211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49" name="图片 4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3803" y="1537133"/>
              <a:ext cx="2888768" cy="4660467"/>
            </a:xfrm>
            <a:custGeom>
              <a:avLst/>
              <a:gdLst>
                <a:gd name="connsiteX0" fmla="*/ 3628571 w 3628571"/>
                <a:gd name="connsiteY0" fmla="*/ 0 h 4660900"/>
                <a:gd name="connsiteX1" fmla="*/ 0 w 3628571"/>
                <a:gd name="connsiteY1" fmla="*/ 0 h 4660900"/>
                <a:gd name="connsiteX2" fmla="*/ 0 w 3628571"/>
                <a:gd name="connsiteY2" fmla="*/ 4660900 h 4660900"/>
                <a:gd name="connsiteX3" fmla="*/ 3628571 w 3628571"/>
                <a:gd name="connsiteY3" fmla="*/ 4660900 h 4660900"/>
              </a:gdLst>
              <a:ahLst/>
              <a:cxnLst>
                <a:cxn ang="0">
                  <a:pos x="connsiteX0" y="connsiteY0"/>
                </a:cxn>
                <a:cxn ang="0">
                  <a:pos x="connsiteX1" y="connsiteY1"/>
                </a:cxn>
                <a:cxn ang="0">
                  <a:pos x="connsiteX2" y="connsiteY2"/>
                </a:cxn>
                <a:cxn ang="0">
                  <a:pos x="connsiteX3" y="connsiteY3"/>
                </a:cxn>
              </a:cxnLst>
              <a:rect l="l" t="t" r="r" b="b"/>
              <a:pathLst>
                <a:path w="3628571" h="4660900">
                  <a:moveTo>
                    <a:pt x="3628571" y="0"/>
                  </a:moveTo>
                  <a:lnTo>
                    <a:pt x="0" y="0"/>
                  </a:lnTo>
                  <a:lnTo>
                    <a:pt x="0" y="4660900"/>
                  </a:lnTo>
                  <a:lnTo>
                    <a:pt x="3628571" y="4660900"/>
                  </a:lnTo>
                  <a:close/>
                </a:path>
              </a:pathLst>
            </a:custGeom>
            <a:effectLst>
              <a:outerShdw blurRad="50800" dist="38100" dir="18900000" algn="bl" rotWithShape="0">
                <a:prstClr val="black">
                  <a:alpha val="40000"/>
                </a:prstClr>
              </a:outerShdw>
            </a:effectLst>
          </p:spPr>
        </p:pic>
      </p:grpSp>
      <p:sp>
        <p:nvSpPr>
          <p:cNvPr id="50" name="文本框 49"/>
          <p:cNvSpPr txBox="1"/>
          <p:nvPr/>
        </p:nvSpPr>
        <p:spPr>
          <a:xfrm>
            <a:off x="4895573" y="1203002"/>
            <a:ext cx="1765053" cy="400110"/>
          </a:xfrm>
          <a:prstGeom prst="rect">
            <a:avLst/>
          </a:prstGeom>
          <a:noFill/>
        </p:spPr>
        <p:txBody>
          <a:bodyPr wrap="square" rtlCol="0">
            <a:spAutoFit/>
          </a:bodyPr>
          <a:lstStyle>
            <a:defPPr>
              <a:defRPr lang="zh-CN"/>
            </a:defPPr>
            <a:lvl1pP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stStyle>
          <a:p>
            <a:pPr algn="ctr"/>
            <a:r>
              <a:rPr lang="en-US" altLang="zh-CN" sz="2000"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 </a:t>
            </a:r>
            <a:r>
              <a:rPr lang="zh-CN" altLang="en-US" sz="2000"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京剧迷</a:t>
            </a:r>
            <a:endParaRPr lang="zh-CN" altLang="en-US" sz="2000"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1" name="文本框 50"/>
          <p:cNvSpPr txBox="1"/>
          <p:nvPr/>
        </p:nvSpPr>
        <p:spPr>
          <a:xfrm>
            <a:off x="4892918" y="1707119"/>
            <a:ext cx="3340916" cy="364139"/>
          </a:xfrm>
          <a:prstGeom prst="rect">
            <a:avLst/>
          </a:prstGeom>
          <a:noFill/>
        </p:spPr>
        <p:txBody>
          <a:bodyPr wrap="square" rtlCol="0">
            <a:spAutoFit/>
          </a:bodyPr>
          <a:lstStyle/>
          <a:p>
            <a:pPr>
              <a:lnSpc>
                <a:spcPts val="2200"/>
              </a:lnSpc>
            </a:pPr>
            <a:r>
              <a:rPr lang="en-US" altLang="zh-CN" sz="1600" dirty="0">
                <a:solidFill>
                  <a:schemeClr val="tx1">
                    <a:lumMod val="75000"/>
                    <a:lumOff val="25000"/>
                  </a:schemeClr>
                </a:solidFill>
                <a:ea typeface="思源黑体 CN Regular" panose="020B0500000000000000" pitchFamily="34" charset="-122"/>
                <a:cs typeface="+mn-ea"/>
                <a:sym typeface="+mn-lt"/>
              </a:rPr>
              <a:t>IOS</a:t>
            </a:r>
            <a:r>
              <a:rPr lang="zh-CN" altLang="en-US" sz="1600" dirty="0">
                <a:solidFill>
                  <a:schemeClr val="tx1">
                    <a:lumMod val="75000"/>
                    <a:lumOff val="25000"/>
                  </a:schemeClr>
                </a:solidFill>
                <a:ea typeface="思源黑体 CN Regular" panose="020B0500000000000000" pitchFamily="34" charset="-122"/>
                <a:cs typeface="+mn-ea"/>
                <a:sym typeface="+mn-lt"/>
              </a:rPr>
              <a:t>端京剧收听软件</a:t>
            </a:r>
            <a:endParaRPr lang="en-US" altLang="zh-CN" sz="1600" dirty="0">
              <a:solidFill>
                <a:schemeClr val="tx1">
                  <a:lumMod val="75000"/>
                  <a:lumOff val="25000"/>
                </a:schemeClr>
              </a:solidFill>
              <a:ea typeface="思源黑体 CN Regular" panose="020B0500000000000000" pitchFamily="34" charset="-122"/>
              <a:cs typeface="+mn-ea"/>
              <a:sym typeface="+mn-lt"/>
            </a:endParaRPr>
          </a:p>
        </p:txBody>
      </p:sp>
      <p:grpSp>
        <p:nvGrpSpPr>
          <p:cNvPr id="52" name="组合 51"/>
          <p:cNvGrpSpPr/>
          <p:nvPr/>
        </p:nvGrpSpPr>
        <p:grpSpPr>
          <a:xfrm>
            <a:off x="7690520" y="2922758"/>
            <a:ext cx="3825837" cy="2198121"/>
            <a:chOff x="801583" y="2458152"/>
            <a:chExt cx="5208374" cy="2913364"/>
          </a:xfrm>
        </p:grpSpPr>
        <p:sp>
          <p:nvSpPr>
            <p:cNvPr id="53" name="矩形 52"/>
            <p:cNvSpPr/>
            <p:nvPr/>
          </p:nvSpPr>
          <p:spPr>
            <a:xfrm>
              <a:off x="801583" y="2687679"/>
              <a:ext cx="5037821" cy="26838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54" name="图片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741" y="2458152"/>
              <a:ext cx="5062216" cy="2776196"/>
            </a:xfrm>
            <a:custGeom>
              <a:avLst/>
              <a:gdLst>
                <a:gd name="connsiteX0" fmla="*/ 3628571 w 3628571"/>
                <a:gd name="connsiteY0" fmla="*/ 0 h 4660900"/>
                <a:gd name="connsiteX1" fmla="*/ 0 w 3628571"/>
                <a:gd name="connsiteY1" fmla="*/ 0 h 4660900"/>
                <a:gd name="connsiteX2" fmla="*/ 0 w 3628571"/>
                <a:gd name="connsiteY2" fmla="*/ 4660900 h 4660900"/>
                <a:gd name="connsiteX3" fmla="*/ 3628571 w 3628571"/>
                <a:gd name="connsiteY3" fmla="*/ 4660900 h 4660900"/>
              </a:gdLst>
              <a:ahLst/>
              <a:cxnLst>
                <a:cxn ang="0">
                  <a:pos x="connsiteX0" y="connsiteY0"/>
                </a:cxn>
                <a:cxn ang="0">
                  <a:pos x="connsiteX1" y="connsiteY1"/>
                </a:cxn>
                <a:cxn ang="0">
                  <a:pos x="connsiteX2" y="connsiteY2"/>
                </a:cxn>
                <a:cxn ang="0">
                  <a:pos x="connsiteX3" y="connsiteY3"/>
                </a:cxn>
              </a:cxnLst>
              <a:rect l="l" t="t" r="r" b="b"/>
              <a:pathLst>
                <a:path w="3628571" h="4660900">
                  <a:moveTo>
                    <a:pt x="3628571" y="0"/>
                  </a:moveTo>
                  <a:lnTo>
                    <a:pt x="0" y="0"/>
                  </a:lnTo>
                  <a:lnTo>
                    <a:pt x="0" y="4660900"/>
                  </a:lnTo>
                  <a:lnTo>
                    <a:pt x="3628571" y="4660900"/>
                  </a:lnTo>
                  <a:close/>
                </a:path>
              </a:pathLst>
            </a:custGeom>
            <a:effectLst>
              <a:outerShdw blurRad="50800" dist="38100" dir="18900000" algn="bl" rotWithShape="0">
                <a:prstClr val="black">
                  <a:alpha val="40000"/>
                </a:prstClr>
              </a:outerShdw>
            </a:effectLst>
          </p:spPr>
        </p:pic>
      </p:grpSp>
      <p:sp>
        <p:nvSpPr>
          <p:cNvPr id="55" name="文本框 54"/>
          <p:cNvSpPr txBox="1"/>
          <p:nvPr/>
        </p:nvSpPr>
        <p:spPr>
          <a:xfrm>
            <a:off x="8564736" y="1228301"/>
            <a:ext cx="1981753" cy="400110"/>
          </a:xfrm>
          <a:prstGeom prst="rect">
            <a:avLst/>
          </a:prstGeom>
          <a:noFill/>
        </p:spPr>
        <p:txBody>
          <a:bodyPr wrap="square" rtlCol="0">
            <a:spAutoFit/>
          </a:bodyPr>
          <a:lstStyle>
            <a:defPPr>
              <a:defRPr lang="zh-CN"/>
            </a:defPPr>
            <a:lvl1pP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stStyle>
          <a:p>
            <a:pPr algn="ctr"/>
            <a:r>
              <a:rPr lang="en-US" altLang="zh-CN" sz="2000"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3. </a:t>
            </a:r>
            <a:r>
              <a:rPr lang="zh-CN" altLang="en-US" sz="2000"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梨园行</a:t>
            </a:r>
            <a:endParaRPr lang="zh-CN" altLang="en-US" sz="2000"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6" name="文本框 55"/>
          <p:cNvSpPr txBox="1"/>
          <p:nvPr/>
        </p:nvSpPr>
        <p:spPr>
          <a:xfrm>
            <a:off x="8642486" y="1739379"/>
            <a:ext cx="2139578" cy="357470"/>
          </a:xfrm>
          <a:prstGeom prst="rect">
            <a:avLst/>
          </a:prstGeom>
          <a:noFill/>
        </p:spPr>
        <p:txBody>
          <a:bodyPr wrap="square" rtlCol="0">
            <a:spAutoFit/>
          </a:bodyPr>
          <a:lstStyle/>
          <a:p>
            <a:pPr>
              <a:lnSpc>
                <a:spcPts val="2200"/>
              </a:lnSpc>
            </a:pPr>
            <a:r>
              <a:rPr lang="en-US" altLang="zh-CN" sz="1600" dirty="0">
                <a:solidFill>
                  <a:schemeClr val="tx1">
                    <a:lumMod val="75000"/>
                    <a:lumOff val="25000"/>
                  </a:schemeClr>
                </a:solidFill>
                <a:ea typeface="思源黑体 CN Regular" panose="020B0500000000000000" pitchFamily="34" charset="-122"/>
                <a:cs typeface="+mn-ea"/>
              </a:rPr>
              <a:t>TV</a:t>
            </a:r>
            <a:r>
              <a:rPr lang="zh-CN" altLang="en-US" sz="1600" dirty="0">
                <a:solidFill>
                  <a:schemeClr val="tx1">
                    <a:lumMod val="75000"/>
                    <a:lumOff val="25000"/>
                  </a:schemeClr>
                </a:solidFill>
                <a:ea typeface="思源黑体 CN Regular" panose="020B0500000000000000" pitchFamily="34" charset="-122"/>
                <a:cs typeface="+mn-ea"/>
              </a:rPr>
              <a:t>版戏曲收听软件</a:t>
            </a:r>
            <a:endParaRPr lang="en-US" altLang="zh-CN" sz="1600" dirty="0">
              <a:solidFill>
                <a:schemeClr val="tx1">
                  <a:lumMod val="75000"/>
                  <a:lumOff val="25000"/>
                </a:schemeClr>
              </a:solidFill>
              <a:ea typeface="思源黑体 CN Regular" panose="020B0500000000000000" pitchFamily="34" charset="-122"/>
              <a:cs typeface="+mn-ea"/>
              <a:sym typeface="+mn-lt"/>
            </a:endParaRPr>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文框 2"/>
          <p:cNvSpPr/>
          <p:nvPr/>
        </p:nvSpPr>
        <p:spPr>
          <a:xfrm>
            <a:off x="0" y="0"/>
            <a:ext cx="12192000" cy="6858000"/>
          </a:xfrm>
          <a:prstGeom prst="frame">
            <a:avLst>
              <a:gd name="adj1" fmla="val 11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矩形 3"/>
          <p:cNvSpPr/>
          <p:nvPr/>
        </p:nvSpPr>
        <p:spPr>
          <a:xfrm>
            <a:off x="0" y="323850"/>
            <a:ext cx="200025" cy="571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55905" y="347990"/>
            <a:ext cx="1956241" cy="523220"/>
          </a:xfrm>
          <a:prstGeom prst="rect">
            <a:avLst/>
          </a:prstGeom>
          <a:noFill/>
        </p:spPr>
        <p:txBody>
          <a:bodyPr wrap="none" rtlCol="0">
            <a:spAutoFit/>
          </a:bodyPr>
          <a:lstStyle/>
          <a:p>
            <a:r>
              <a:rPr lang="en-US" altLang="zh-CN"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M" panose="00020600040101010101" pitchFamily="18" charset="-122"/>
                <a:sym typeface="+mn-lt"/>
              </a:rPr>
              <a:t>SWOT</a:t>
            </a:r>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M" panose="00020600040101010101" pitchFamily="18" charset="-122"/>
                <a:sym typeface="+mn-lt"/>
              </a:rPr>
              <a:t>分析</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M" panose="00020600040101010101" pitchFamily="18" charset="-122"/>
              <a:sym typeface="+mn-lt"/>
            </a:endParaRPr>
          </a:p>
        </p:txBody>
      </p:sp>
      <p:grpSp>
        <p:nvGrpSpPr>
          <p:cNvPr id="22" name="组合 21"/>
          <p:cNvGrpSpPr/>
          <p:nvPr/>
        </p:nvGrpSpPr>
        <p:grpSpPr>
          <a:xfrm rot="10800000">
            <a:off x="11127416" y="5800723"/>
            <a:ext cx="800101" cy="800101"/>
            <a:chOff x="542924" y="345443"/>
            <a:chExt cx="2232026" cy="2232026"/>
          </a:xfrm>
        </p:grpSpPr>
        <p:sp>
          <p:nvSpPr>
            <p:cNvPr id="30" name="矩形: 圆角 29"/>
            <p:cNvSpPr/>
            <p:nvPr/>
          </p:nvSpPr>
          <p:spPr>
            <a:xfrm>
              <a:off x="542924" y="890905"/>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rot="5400000">
              <a:off x="-114791" y="1339043"/>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42924" y="722630"/>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rot="5400000">
              <a:off x="-36529" y="1429056"/>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任意多边形 2"/>
          <p:cNvSpPr/>
          <p:nvPr/>
        </p:nvSpPr>
        <p:spPr>
          <a:xfrm rot="5400000">
            <a:off x="4502864" y="1739553"/>
            <a:ext cx="1659836" cy="1683026"/>
          </a:xfrm>
          <a:custGeom>
            <a:avLst/>
            <a:gdLst>
              <a:gd name="connsiteX0" fmla="*/ 0 w 1659836"/>
              <a:gd name="connsiteY0" fmla="*/ 1683026 h 1683026"/>
              <a:gd name="connsiteX1" fmla="*/ 0 w 1659836"/>
              <a:gd name="connsiteY1" fmla="*/ 848139 h 1683026"/>
              <a:gd name="connsiteX2" fmla="*/ 347 w 1659836"/>
              <a:gd name="connsiteY2" fmla="*/ 848486 h 1683026"/>
              <a:gd name="connsiteX3" fmla="*/ 0 w 1659836"/>
              <a:gd name="connsiteY3" fmla="*/ 841513 h 1683026"/>
              <a:gd name="connsiteX4" fmla="*/ 829918 w 1659836"/>
              <a:gd name="connsiteY4" fmla="*/ 0 h 1683026"/>
              <a:gd name="connsiteX5" fmla="*/ 887533 w 1659836"/>
              <a:gd name="connsiteY5" fmla="*/ 2950 h 1683026"/>
              <a:gd name="connsiteX6" fmla="*/ 884583 w 1659836"/>
              <a:gd name="connsiteY6" fmla="*/ 0 h 1683026"/>
              <a:gd name="connsiteX7" fmla="*/ 1659835 w 1659836"/>
              <a:gd name="connsiteY7" fmla="*/ 0 h 1683026"/>
              <a:gd name="connsiteX8" fmla="*/ 1659835 w 1659836"/>
              <a:gd name="connsiteY8" fmla="*/ 775252 h 1683026"/>
              <a:gd name="connsiteX9" fmla="*/ 1656363 w 1659836"/>
              <a:gd name="connsiteY9" fmla="*/ 771780 h 1683026"/>
              <a:gd name="connsiteX10" fmla="*/ 1659836 w 1659836"/>
              <a:gd name="connsiteY10" fmla="*/ 841513 h 1683026"/>
              <a:gd name="connsiteX11" fmla="*/ 914772 w 1659836"/>
              <a:gd name="connsiteY11" fmla="*/ 1678682 h 1683026"/>
              <a:gd name="connsiteX12" fmla="*/ 834645 w 1659836"/>
              <a:gd name="connsiteY12" fmla="*/ 1682784 h 1683026"/>
              <a:gd name="connsiteX13" fmla="*/ 834887 w 1659836"/>
              <a:gd name="connsiteY13" fmla="*/ 1683026 h 1683026"/>
              <a:gd name="connsiteX14" fmla="*/ 829918 w 1659836"/>
              <a:gd name="connsiteY14" fmla="*/ 1683026 h 16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9836" h="1683026">
                <a:moveTo>
                  <a:pt x="0" y="1683026"/>
                </a:moveTo>
                <a:lnTo>
                  <a:pt x="0" y="848139"/>
                </a:lnTo>
                <a:lnTo>
                  <a:pt x="347" y="848486"/>
                </a:lnTo>
                <a:lnTo>
                  <a:pt x="0" y="841513"/>
                </a:lnTo>
                <a:cubicBezTo>
                  <a:pt x="0" y="376758"/>
                  <a:pt x="371567" y="0"/>
                  <a:pt x="829918" y="0"/>
                </a:cubicBezTo>
                <a:lnTo>
                  <a:pt x="887533" y="2950"/>
                </a:lnTo>
                <a:lnTo>
                  <a:pt x="884583" y="0"/>
                </a:lnTo>
                <a:lnTo>
                  <a:pt x="1659835" y="0"/>
                </a:lnTo>
                <a:lnTo>
                  <a:pt x="1659835" y="775252"/>
                </a:lnTo>
                <a:lnTo>
                  <a:pt x="1656363" y="771780"/>
                </a:lnTo>
                <a:lnTo>
                  <a:pt x="1659836" y="841513"/>
                </a:lnTo>
                <a:cubicBezTo>
                  <a:pt x="1659836" y="1277221"/>
                  <a:pt x="1333264" y="1635588"/>
                  <a:pt x="914772" y="1678682"/>
                </a:cubicBezTo>
                <a:lnTo>
                  <a:pt x="834645" y="1682784"/>
                </a:lnTo>
                <a:lnTo>
                  <a:pt x="834887" y="1683026"/>
                </a:lnTo>
                <a:lnTo>
                  <a:pt x="829918" y="1683026"/>
                </a:lnTo>
                <a:close/>
              </a:path>
            </a:pathLst>
          </a:custGeom>
          <a:solidFill>
            <a:srgbClr val="6A6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highlight>
                <a:srgbClr val="FFFF00"/>
              </a:highlight>
            </a:endParaRPr>
          </a:p>
        </p:txBody>
      </p:sp>
      <p:sp>
        <p:nvSpPr>
          <p:cNvPr id="101" name="任意多边形 3"/>
          <p:cNvSpPr/>
          <p:nvPr/>
        </p:nvSpPr>
        <p:spPr>
          <a:xfrm rot="10800000">
            <a:off x="4514459" y="3470620"/>
            <a:ext cx="1659836" cy="1683026"/>
          </a:xfrm>
          <a:custGeom>
            <a:avLst/>
            <a:gdLst>
              <a:gd name="connsiteX0" fmla="*/ 0 w 1659836"/>
              <a:gd name="connsiteY0" fmla="*/ 1683026 h 1683026"/>
              <a:gd name="connsiteX1" fmla="*/ 0 w 1659836"/>
              <a:gd name="connsiteY1" fmla="*/ 848139 h 1683026"/>
              <a:gd name="connsiteX2" fmla="*/ 347 w 1659836"/>
              <a:gd name="connsiteY2" fmla="*/ 848486 h 1683026"/>
              <a:gd name="connsiteX3" fmla="*/ 0 w 1659836"/>
              <a:gd name="connsiteY3" fmla="*/ 841513 h 1683026"/>
              <a:gd name="connsiteX4" fmla="*/ 829918 w 1659836"/>
              <a:gd name="connsiteY4" fmla="*/ 0 h 1683026"/>
              <a:gd name="connsiteX5" fmla="*/ 887533 w 1659836"/>
              <a:gd name="connsiteY5" fmla="*/ 2950 h 1683026"/>
              <a:gd name="connsiteX6" fmla="*/ 884583 w 1659836"/>
              <a:gd name="connsiteY6" fmla="*/ 0 h 1683026"/>
              <a:gd name="connsiteX7" fmla="*/ 1659835 w 1659836"/>
              <a:gd name="connsiteY7" fmla="*/ 0 h 1683026"/>
              <a:gd name="connsiteX8" fmla="*/ 1659835 w 1659836"/>
              <a:gd name="connsiteY8" fmla="*/ 775252 h 1683026"/>
              <a:gd name="connsiteX9" fmla="*/ 1656363 w 1659836"/>
              <a:gd name="connsiteY9" fmla="*/ 771780 h 1683026"/>
              <a:gd name="connsiteX10" fmla="*/ 1659836 w 1659836"/>
              <a:gd name="connsiteY10" fmla="*/ 841513 h 1683026"/>
              <a:gd name="connsiteX11" fmla="*/ 914772 w 1659836"/>
              <a:gd name="connsiteY11" fmla="*/ 1678682 h 1683026"/>
              <a:gd name="connsiteX12" fmla="*/ 834645 w 1659836"/>
              <a:gd name="connsiteY12" fmla="*/ 1682784 h 1683026"/>
              <a:gd name="connsiteX13" fmla="*/ 834887 w 1659836"/>
              <a:gd name="connsiteY13" fmla="*/ 1683026 h 1683026"/>
              <a:gd name="connsiteX14" fmla="*/ 829918 w 1659836"/>
              <a:gd name="connsiteY14" fmla="*/ 1683026 h 16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9836" h="1683026">
                <a:moveTo>
                  <a:pt x="0" y="1683026"/>
                </a:moveTo>
                <a:lnTo>
                  <a:pt x="0" y="848139"/>
                </a:lnTo>
                <a:lnTo>
                  <a:pt x="347" y="848486"/>
                </a:lnTo>
                <a:lnTo>
                  <a:pt x="0" y="841513"/>
                </a:lnTo>
                <a:cubicBezTo>
                  <a:pt x="0" y="376758"/>
                  <a:pt x="371567" y="0"/>
                  <a:pt x="829918" y="0"/>
                </a:cubicBezTo>
                <a:lnTo>
                  <a:pt x="887533" y="2950"/>
                </a:lnTo>
                <a:lnTo>
                  <a:pt x="884583" y="0"/>
                </a:lnTo>
                <a:lnTo>
                  <a:pt x="1659835" y="0"/>
                </a:lnTo>
                <a:lnTo>
                  <a:pt x="1659835" y="775252"/>
                </a:lnTo>
                <a:lnTo>
                  <a:pt x="1656363" y="771780"/>
                </a:lnTo>
                <a:lnTo>
                  <a:pt x="1659836" y="841513"/>
                </a:lnTo>
                <a:cubicBezTo>
                  <a:pt x="1659836" y="1277221"/>
                  <a:pt x="1333264" y="1635588"/>
                  <a:pt x="914772" y="1678682"/>
                </a:cubicBezTo>
                <a:lnTo>
                  <a:pt x="834645" y="1682784"/>
                </a:lnTo>
                <a:lnTo>
                  <a:pt x="834887" y="1683026"/>
                </a:lnTo>
                <a:lnTo>
                  <a:pt x="829918" y="1683026"/>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2" name="任意多边形 4"/>
          <p:cNvSpPr/>
          <p:nvPr/>
        </p:nvSpPr>
        <p:spPr>
          <a:xfrm rot="5400000">
            <a:off x="6242212" y="3459025"/>
            <a:ext cx="1659836" cy="1683026"/>
          </a:xfrm>
          <a:custGeom>
            <a:avLst/>
            <a:gdLst>
              <a:gd name="connsiteX0" fmla="*/ 0 w 1659836"/>
              <a:gd name="connsiteY0" fmla="*/ 1683026 h 1683026"/>
              <a:gd name="connsiteX1" fmla="*/ 0 w 1659836"/>
              <a:gd name="connsiteY1" fmla="*/ 848139 h 1683026"/>
              <a:gd name="connsiteX2" fmla="*/ 347 w 1659836"/>
              <a:gd name="connsiteY2" fmla="*/ 848486 h 1683026"/>
              <a:gd name="connsiteX3" fmla="*/ 0 w 1659836"/>
              <a:gd name="connsiteY3" fmla="*/ 841513 h 1683026"/>
              <a:gd name="connsiteX4" fmla="*/ 829918 w 1659836"/>
              <a:gd name="connsiteY4" fmla="*/ 0 h 1683026"/>
              <a:gd name="connsiteX5" fmla="*/ 887533 w 1659836"/>
              <a:gd name="connsiteY5" fmla="*/ 2950 h 1683026"/>
              <a:gd name="connsiteX6" fmla="*/ 884583 w 1659836"/>
              <a:gd name="connsiteY6" fmla="*/ 0 h 1683026"/>
              <a:gd name="connsiteX7" fmla="*/ 1659835 w 1659836"/>
              <a:gd name="connsiteY7" fmla="*/ 0 h 1683026"/>
              <a:gd name="connsiteX8" fmla="*/ 1659835 w 1659836"/>
              <a:gd name="connsiteY8" fmla="*/ 775252 h 1683026"/>
              <a:gd name="connsiteX9" fmla="*/ 1656363 w 1659836"/>
              <a:gd name="connsiteY9" fmla="*/ 771780 h 1683026"/>
              <a:gd name="connsiteX10" fmla="*/ 1659836 w 1659836"/>
              <a:gd name="connsiteY10" fmla="*/ 841513 h 1683026"/>
              <a:gd name="connsiteX11" fmla="*/ 914772 w 1659836"/>
              <a:gd name="connsiteY11" fmla="*/ 1678682 h 1683026"/>
              <a:gd name="connsiteX12" fmla="*/ 834645 w 1659836"/>
              <a:gd name="connsiteY12" fmla="*/ 1682784 h 1683026"/>
              <a:gd name="connsiteX13" fmla="*/ 834887 w 1659836"/>
              <a:gd name="connsiteY13" fmla="*/ 1683026 h 1683026"/>
              <a:gd name="connsiteX14" fmla="*/ 829918 w 1659836"/>
              <a:gd name="connsiteY14" fmla="*/ 1683026 h 16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9836" h="1683026">
                <a:moveTo>
                  <a:pt x="0" y="1683026"/>
                </a:moveTo>
                <a:lnTo>
                  <a:pt x="0" y="848139"/>
                </a:lnTo>
                <a:lnTo>
                  <a:pt x="347" y="848486"/>
                </a:lnTo>
                <a:lnTo>
                  <a:pt x="0" y="841513"/>
                </a:lnTo>
                <a:cubicBezTo>
                  <a:pt x="0" y="376758"/>
                  <a:pt x="371567" y="0"/>
                  <a:pt x="829918" y="0"/>
                </a:cubicBezTo>
                <a:lnTo>
                  <a:pt x="887533" y="2950"/>
                </a:lnTo>
                <a:lnTo>
                  <a:pt x="884583" y="0"/>
                </a:lnTo>
                <a:lnTo>
                  <a:pt x="1659835" y="0"/>
                </a:lnTo>
                <a:lnTo>
                  <a:pt x="1659835" y="775252"/>
                </a:lnTo>
                <a:lnTo>
                  <a:pt x="1656363" y="771780"/>
                </a:lnTo>
                <a:lnTo>
                  <a:pt x="1659836" y="841513"/>
                </a:lnTo>
                <a:cubicBezTo>
                  <a:pt x="1659836" y="1277221"/>
                  <a:pt x="1333264" y="1635588"/>
                  <a:pt x="914772" y="1678682"/>
                </a:cubicBezTo>
                <a:lnTo>
                  <a:pt x="834645" y="1682784"/>
                </a:lnTo>
                <a:lnTo>
                  <a:pt x="834887" y="1683026"/>
                </a:lnTo>
                <a:lnTo>
                  <a:pt x="829918" y="1683026"/>
                </a:lnTo>
                <a:close/>
              </a:path>
            </a:pathLst>
          </a:custGeom>
          <a:solidFill>
            <a:srgbClr val="6A6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3" name="任意多边形 5"/>
          <p:cNvSpPr/>
          <p:nvPr/>
        </p:nvSpPr>
        <p:spPr>
          <a:xfrm rot="10800000">
            <a:off x="6230617" y="1727958"/>
            <a:ext cx="1659836" cy="1683026"/>
          </a:xfrm>
          <a:custGeom>
            <a:avLst/>
            <a:gdLst>
              <a:gd name="connsiteX0" fmla="*/ 0 w 1659836"/>
              <a:gd name="connsiteY0" fmla="*/ 1683026 h 1683026"/>
              <a:gd name="connsiteX1" fmla="*/ 0 w 1659836"/>
              <a:gd name="connsiteY1" fmla="*/ 848139 h 1683026"/>
              <a:gd name="connsiteX2" fmla="*/ 347 w 1659836"/>
              <a:gd name="connsiteY2" fmla="*/ 848486 h 1683026"/>
              <a:gd name="connsiteX3" fmla="*/ 0 w 1659836"/>
              <a:gd name="connsiteY3" fmla="*/ 841513 h 1683026"/>
              <a:gd name="connsiteX4" fmla="*/ 829918 w 1659836"/>
              <a:gd name="connsiteY4" fmla="*/ 0 h 1683026"/>
              <a:gd name="connsiteX5" fmla="*/ 887533 w 1659836"/>
              <a:gd name="connsiteY5" fmla="*/ 2950 h 1683026"/>
              <a:gd name="connsiteX6" fmla="*/ 884583 w 1659836"/>
              <a:gd name="connsiteY6" fmla="*/ 0 h 1683026"/>
              <a:gd name="connsiteX7" fmla="*/ 1659835 w 1659836"/>
              <a:gd name="connsiteY7" fmla="*/ 0 h 1683026"/>
              <a:gd name="connsiteX8" fmla="*/ 1659835 w 1659836"/>
              <a:gd name="connsiteY8" fmla="*/ 775252 h 1683026"/>
              <a:gd name="connsiteX9" fmla="*/ 1656363 w 1659836"/>
              <a:gd name="connsiteY9" fmla="*/ 771780 h 1683026"/>
              <a:gd name="connsiteX10" fmla="*/ 1659836 w 1659836"/>
              <a:gd name="connsiteY10" fmla="*/ 841513 h 1683026"/>
              <a:gd name="connsiteX11" fmla="*/ 914772 w 1659836"/>
              <a:gd name="connsiteY11" fmla="*/ 1678682 h 1683026"/>
              <a:gd name="connsiteX12" fmla="*/ 834645 w 1659836"/>
              <a:gd name="connsiteY12" fmla="*/ 1682784 h 1683026"/>
              <a:gd name="connsiteX13" fmla="*/ 834887 w 1659836"/>
              <a:gd name="connsiteY13" fmla="*/ 1683026 h 1683026"/>
              <a:gd name="connsiteX14" fmla="*/ 829918 w 1659836"/>
              <a:gd name="connsiteY14" fmla="*/ 1683026 h 16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9836" h="1683026">
                <a:moveTo>
                  <a:pt x="0" y="1683026"/>
                </a:moveTo>
                <a:lnTo>
                  <a:pt x="0" y="848139"/>
                </a:lnTo>
                <a:lnTo>
                  <a:pt x="347" y="848486"/>
                </a:lnTo>
                <a:lnTo>
                  <a:pt x="0" y="841513"/>
                </a:lnTo>
                <a:cubicBezTo>
                  <a:pt x="0" y="376758"/>
                  <a:pt x="371567" y="0"/>
                  <a:pt x="829918" y="0"/>
                </a:cubicBezTo>
                <a:lnTo>
                  <a:pt x="887533" y="2950"/>
                </a:lnTo>
                <a:lnTo>
                  <a:pt x="884583" y="0"/>
                </a:lnTo>
                <a:lnTo>
                  <a:pt x="1659835" y="0"/>
                </a:lnTo>
                <a:lnTo>
                  <a:pt x="1659835" y="775252"/>
                </a:lnTo>
                <a:lnTo>
                  <a:pt x="1656363" y="771780"/>
                </a:lnTo>
                <a:lnTo>
                  <a:pt x="1659836" y="841513"/>
                </a:lnTo>
                <a:cubicBezTo>
                  <a:pt x="1659836" y="1277221"/>
                  <a:pt x="1333264" y="1635588"/>
                  <a:pt x="914772" y="1678682"/>
                </a:cubicBezTo>
                <a:lnTo>
                  <a:pt x="834645" y="1682784"/>
                </a:lnTo>
                <a:lnTo>
                  <a:pt x="834887" y="1683026"/>
                </a:lnTo>
                <a:lnTo>
                  <a:pt x="829918" y="1683026"/>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6" name="文本框 14"/>
          <p:cNvSpPr txBox="1"/>
          <p:nvPr/>
        </p:nvSpPr>
        <p:spPr>
          <a:xfrm>
            <a:off x="4850734" y="1919346"/>
            <a:ext cx="964096" cy="132343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000" dirty="0">
                <a:solidFill>
                  <a:schemeClr val="bg1"/>
                </a:solidFill>
                <a:latin typeface="微软雅黑" panose="020B0503020204020204" charset="-122"/>
                <a:ea typeface="微软雅黑" panose="020B0503020204020204" charset="-122"/>
              </a:rPr>
              <a:t>S</a:t>
            </a:r>
            <a:endParaRPr lang="zh-CN" altLang="en-US" sz="8000" dirty="0">
              <a:solidFill>
                <a:schemeClr val="bg1"/>
              </a:solidFill>
              <a:latin typeface="微软雅黑" panose="020B0503020204020204" charset="-122"/>
              <a:ea typeface="微软雅黑" panose="020B0503020204020204" charset="-122"/>
            </a:endParaRPr>
          </a:p>
        </p:txBody>
      </p:sp>
      <p:sp>
        <p:nvSpPr>
          <p:cNvPr id="107" name="文本框 15"/>
          <p:cNvSpPr txBox="1"/>
          <p:nvPr/>
        </p:nvSpPr>
        <p:spPr>
          <a:xfrm>
            <a:off x="6411771" y="1907751"/>
            <a:ext cx="1297528" cy="132343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000" dirty="0">
                <a:solidFill>
                  <a:schemeClr val="bg1"/>
                </a:solidFill>
                <a:latin typeface="微软雅黑" panose="020B0503020204020204" charset="-122"/>
                <a:ea typeface="微软雅黑" panose="020B0503020204020204" charset="-122"/>
              </a:rPr>
              <a:t>W</a:t>
            </a:r>
            <a:endParaRPr lang="zh-CN" altLang="en-US" sz="8000" dirty="0">
              <a:solidFill>
                <a:schemeClr val="bg1"/>
              </a:solidFill>
              <a:latin typeface="微软雅黑" panose="020B0503020204020204" charset="-122"/>
              <a:ea typeface="微软雅黑" panose="020B0503020204020204" charset="-122"/>
            </a:endParaRPr>
          </a:p>
        </p:txBody>
      </p:sp>
      <p:sp>
        <p:nvSpPr>
          <p:cNvPr id="108" name="文本框 16"/>
          <p:cNvSpPr txBox="1"/>
          <p:nvPr/>
        </p:nvSpPr>
        <p:spPr>
          <a:xfrm>
            <a:off x="6578487" y="3638818"/>
            <a:ext cx="964096" cy="132343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000" dirty="0">
                <a:solidFill>
                  <a:schemeClr val="bg1"/>
                </a:solidFill>
                <a:latin typeface="微软雅黑" panose="020B0503020204020204" charset="-122"/>
                <a:ea typeface="微软雅黑" panose="020B0503020204020204" charset="-122"/>
              </a:rPr>
              <a:t>T</a:t>
            </a:r>
            <a:endParaRPr lang="zh-CN" altLang="en-US" sz="8000" dirty="0">
              <a:solidFill>
                <a:schemeClr val="bg1"/>
              </a:solidFill>
              <a:latin typeface="微软雅黑" panose="020B0503020204020204" charset="-122"/>
              <a:ea typeface="微软雅黑" panose="020B0503020204020204" charset="-122"/>
            </a:endParaRPr>
          </a:p>
        </p:txBody>
      </p:sp>
      <p:sp>
        <p:nvSpPr>
          <p:cNvPr id="109" name="文本框 17"/>
          <p:cNvSpPr txBox="1"/>
          <p:nvPr/>
        </p:nvSpPr>
        <p:spPr>
          <a:xfrm>
            <a:off x="4862328" y="3650413"/>
            <a:ext cx="964096" cy="132343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000" dirty="0">
                <a:solidFill>
                  <a:schemeClr val="bg1"/>
                </a:solidFill>
                <a:latin typeface="微软雅黑" panose="020B0503020204020204" charset="-122"/>
                <a:ea typeface="微软雅黑" panose="020B0503020204020204" charset="-122"/>
              </a:rPr>
              <a:t>O</a:t>
            </a:r>
            <a:endParaRPr lang="zh-CN" altLang="en-US" sz="8000" dirty="0">
              <a:solidFill>
                <a:schemeClr val="bg1"/>
              </a:solidFill>
              <a:latin typeface="微软雅黑" panose="020B0503020204020204" charset="-122"/>
              <a:ea typeface="微软雅黑" panose="020B0503020204020204" charset="-122"/>
            </a:endParaRPr>
          </a:p>
        </p:txBody>
      </p:sp>
      <p:sp>
        <p:nvSpPr>
          <p:cNvPr id="110" name="椭圆 109"/>
          <p:cNvSpPr/>
          <p:nvPr/>
        </p:nvSpPr>
        <p:spPr>
          <a:xfrm>
            <a:off x="1227619" y="1803706"/>
            <a:ext cx="655983" cy="6559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1" name="椭圆 110"/>
          <p:cNvSpPr/>
          <p:nvPr/>
        </p:nvSpPr>
        <p:spPr>
          <a:xfrm>
            <a:off x="8573652" y="1808315"/>
            <a:ext cx="655983" cy="655983"/>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12" name="椭圆 111"/>
          <p:cNvSpPr/>
          <p:nvPr/>
        </p:nvSpPr>
        <p:spPr>
          <a:xfrm>
            <a:off x="8616596" y="4235365"/>
            <a:ext cx="655983" cy="655983"/>
          </a:xfrm>
          <a:prstGeom prst="ellipse">
            <a:avLst/>
          </a:prstGeom>
          <a:solidFill>
            <a:srgbClr val="6A6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3" name="椭圆 112"/>
          <p:cNvSpPr/>
          <p:nvPr/>
        </p:nvSpPr>
        <p:spPr>
          <a:xfrm>
            <a:off x="1227619" y="4237962"/>
            <a:ext cx="655983" cy="655983"/>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4" name="文本框 22"/>
          <p:cNvSpPr txBox="1"/>
          <p:nvPr/>
        </p:nvSpPr>
        <p:spPr>
          <a:xfrm>
            <a:off x="1915184" y="1727958"/>
            <a:ext cx="1803401"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1">
                    <a:lumMod val="75000"/>
                    <a:lumOff val="25000"/>
                  </a:schemeClr>
                </a:solidFill>
                <a:latin typeface="微软雅黑" panose="020B0503020204020204" charset="-122"/>
                <a:ea typeface="微软雅黑" panose="020B0503020204020204" charset="-122"/>
              </a:rPr>
              <a:t>优势 </a:t>
            </a:r>
            <a:r>
              <a:rPr lang="en-US" altLang="zh-CN" sz="1600" dirty="0">
                <a:solidFill>
                  <a:schemeClr val="tx1">
                    <a:lumMod val="75000"/>
                    <a:lumOff val="25000"/>
                  </a:schemeClr>
                </a:solidFill>
                <a:latin typeface="微软雅黑" panose="020B0503020204020204" charset="-122"/>
                <a:ea typeface="微软雅黑" panose="020B0503020204020204" charset="-122"/>
              </a:rPr>
              <a:t>Strength</a:t>
            </a:r>
            <a:endParaRPr lang="zh-CN" altLang="en-US" sz="1600" dirty="0">
              <a:solidFill>
                <a:schemeClr val="tx1">
                  <a:lumMod val="75000"/>
                  <a:lumOff val="25000"/>
                </a:schemeClr>
              </a:solidFill>
              <a:latin typeface="微软雅黑" panose="020B0503020204020204" charset="-122"/>
              <a:ea typeface="微软雅黑" panose="020B0503020204020204" charset="-122"/>
            </a:endParaRPr>
          </a:p>
        </p:txBody>
      </p:sp>
      <p:sp>
        <p:nvSpPr>
          <p:cNvPr id="115" name="文本框 23"/>
          <p:cNvSpPr txBox="1"/>
          <p:nvPr/>
        </p:nvSpPr>
        <p:spPr>
          <a:xfrm>
            <a:off x="1915185" y="1996939"/>
            <a:ext cx="2284274" cy="103368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t>将京剧与游戏相融合，更加契合青年人群体的兴趣取向，有助于让传统国粹在新时代焕发新风貌</a:t>
            </a:r>
            <a:endParaRPr lang="zh-CN" altLang="en-US" sz="1200" dirty="0"/>
          </a:p>
        </p:txBody>
      </p:sp>
      <p:grpSp>
        <p:nvGrpSpPr>
          <p:cNvPr id="116" name="组合 115"/>
          <p:cNvGrpSpPr/>
          <p:nvPr/>
        </p:nvGrpSpPr>
        <p:grpSpPr>
          <a:xfrm>
            <a:off x="8741836" y="1979531"/>
            <a:ext cx="319614" cy="313551"/>
            <a:chOff x="6487719" y="4216206"/>
            <a:chExt cx="496474" cy="487056"/>
          </a:xfrm>
          <a:solidFill>
            <a:schemeClr val="bg1"/>
          </a:solidFill>
        </p:grpSpPr>
        <p:sp>
          <p:nvSpPr>
            <p:cNvPr id="156" name="Freeform 269"/>
            <p:cNvSpPr>
              <a:spLocks noEditPoints="1"/>
            </p:cNvSpPr>
            <p:nvPr/>
          </p:nvSpPr>
          <p:spPr bwMode="auto">
            <a:xfrm>
              <a:off x="6487719" y="4216206"/>
              <a:ext cx="496474" cy="487056"/>
            </a:xfrm>
            <a:custGeom>
              <a:avLst/>
              <a:gdLst>
                <a:gd name="T0" fmla="*/ 221 w 235"/>
                <a:gd name="T1" fmla="*/ 117 h 230"/>
                <a:gd name="T2" fmla="*/ 139 w 235"/>
                <a:gd name="T3" fmla="*/ 35 h 230"/>
                <a:gd name="T4" fmla="*/ 108 w 235"/>
                <a:gd name="T5" fmla="*/ 5 h 230"/>
                <a:gd name="T6" fmla="*/ 67 w 235"/>
                <a:gd name="T7" fmla="*/ 0 h 230"/>
                <a:gd name="T8" fmla="*/ 37 w 235"/>
                <a:gd name="T9" fmla="*/ 0 h 230"/>
                <a:gd name="T10" fmla="*/ 0 w 235"/>
                <a:gd name="T11" fmla="*/ 35 h 230"/>
                <a:gd name="T12" fmla="*/ 0 w 235"/>
                <a:gd name="T13" fmla="*/ 65 h 230"/>
                <a:gd name="T14" fmla="*/ 5 w 235"/>
                <a:gd name="T15" fmla="*/ 106 h 230"/>
                <a:gd name="T16" fmla="*/ 36 w 235"/>
                <a:gd name="T17" fmla="*/ 137 h 230"/>
                <a:gd name="T18" fmla="*/ 118 w 235"/>
                <a:gd name="T19" fmla="*/ 219 h 230"/>
                <a:gd name="T20" fmla="*/ 144 w 235"/>
                <a:gd name="T21" fmla="*/ 230 h 230"/>
                <a:gd name="T22" fmla="*/ 170 w 235"/>
                <a:gd name="T23" fmla="*/ 219 h 230"/>
                <a:gd name="T24" fmla="*/ 221 w 235"/>
                <a:gd name="T25" fmla="*/ 168 h 230"/>
                <a:gd name="T26" fmla="*/ 221 w 235"/>
                <a:gd name="T27" fmla="*/ 117 h 230"/>
                <a:gd name="T28" fmla="*/ 205 w 235"/>
                <a:gd name="T29" fmla="*/ 153 h 230"/>
                <a:gd name="T30" fmla="*/ 154 w 235"/>
                <a:gd name="T31" fmla="*/ 204 h 230"/>
                <a:gd name="T32" fmla="*/ 144 w 235"/>
                <a:gd name="T33" fmla="*/ 208 h 230"/>
                <a:gd name="T34" fmla="*/ 134 w 235"/>
                <a:gd name="T35" fmla="*/ 204 h 230"/>
                <a:gd name="T36" fmla="*/ 52 w 235"/>
                <a:gd name="T37" fmla="*/ 122 h 230"/>
                <a:gd name="T38" fmla="*/ 24 w 235"/>
                <a:gd name="T39" fmla="*/ 94 h 230"/>
                <a:gd name="T40" fmla="*/ 22 w 235"/>
                <a:gd name="T41" fmla="*/ 65 h 230"/>
                <a:gd name="T42" fmla="*/ 22 w 235"/>
                <a:gd name="T43" fmla="*/ 35 h 230"/>
                <a:gd name="T44" fmla="*/ 37 w 235"/>
                <a:gd name="T45" fmla="*/ 22 h 230"/>
                <a:gd name="T46" fmla="*/ 65 w 235"/>
                <a:gd name="T47" fmla="*/ 22 h 230"/>
                <a:gd name="T48" fmla="*/ 67 w 235"/>
                <a:gd name="T49" fmla="*/ 22 h 230"/>
                <a:gd name="T50" fmla="*/ 96 w 235"/>
                <a:gd name="T51" fmla="*/ 23 h 230"/>
                <a:gd name="T52" fmla="*/ 124 w 235"/>
                <a:gd name="T53" fmla="*/ 50 h 230"/>
                <a:gd name="T54" fmla="*/ 205 w 235"/>
                <a:gd name="T55" fmla="*/ 132 h 230"/>
                <a:gd name="T56" fmla="*/ 205 w 235"/>
                <a:gd name="T57" fmla="*/ 15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5" h="230">
                  <a:moveTo>
                    <a:pt x="221" y="117"/>
                  </a:moveTo>
                  <a:cubicBezTo>
                    <a:pt x="139" y="35"/>
                    <a:pt x="139" y="35"/>
                    <a:pt x="139" y="35"/>
                  </a:cubicBezTo>
                  <a:cubicBezTo>
                    <a:pt x="125" y="21"/>
                    <a:pt x="111" y="7"/>
                    <a:pt x="108" y="5"/>
                  </a:cubicBezTo>
                  <a:cubicBezTo>
                    <a:pt x="105" y="2"/>
                    <a:pt x="87" y="0"/>
                    <a:pt x="67" y="0"/>
                  </a:cubicBezTo>
                  <a:cubicBezTo>
                    <a:pt x="37" y="0"/>
                    <a:pt x="37" y="0"/>
                    <a:pt x="37" y="0"/>
                  </a:cubicBezTo>
                  <a:cubicBezTo>
                    <a:pt x="17" y="0"/>
                    <a:pt x="0" y="15"/>
                    <a:pt x="0" y="35"/>
                  </a:cubicBezTo>
                  <a:cubicBezTo>
                    <a:pt x="0" y="65"/>
                    <a:pt x="0" y="65"/>
                    <a:pt x="0" y="65"/>
                  </a:cubicBezTo>
                  <a:cubicBezTo>
                    <a:pt x="0" y="85"/>
                    <a:pt x="3" y="104"/>
                    <a:pt x="5" y="106"/>
                  </a:cubicBezTo>
                  <a:cubicBezTo>
                    <a:pt x="8" y="109"/>
                    <a:pt x="22" y="123"/>
                    <a:pt x="36" y="137"/>
                  </a:cubicBezTo>
                  <a:cubicBezTo>
                    <a:pt x="118" y="219"/>
                    <a:pt x="118" y="219"/>
                    <a:pt x="118" y="219"/>
                  </a:cubicBezTo>
                  <a:cubicBezTo>
                    <a:pt x="125" y="226"/>
                    <a:pt x="135" y="230"/>
                    <a:pt x="144" y="230"/>
                  </a:cubicBezTo>
                  <a:cubicBezTo>
                    <a:pt x="153" y="230"/>
                    <a:pt x="163" y="226"/>
                    <a:pt x="170" y="219"/>
                  </a:cubicBezTo>
                  <a:cubicBezTo>
                    <a:pt x="221" y="168"/>
                    <a:pt x="221" y="168"/>
                    <a:pt x="221" y="168"/>
                  </a:cubicBezTo>
                  <a:cubicBezTo>
                    <a:pt x="235" y="154"/>
                    <a:pt x="235" y="131"/>
                    <a:pt x="221" y="117"/>
                  </a:cubicBezTo>
                  <a:close/>
                  <a:moveTo>
                    <a:pt x="205" y="153"/>
                  </a:moveTo>
                  <a:cubicBezTo>
                    <a:pt x="154" y="204"/>
                    <a:pt x="154" y="204"/>
                    <a:pt x="154" y="204"/>
                  </a:cubicBezTo>
                  <a:cubicBezTo>
                    <a:pt x="152" y="206"/>
                    <a:pt x="148" y="208"/>
                    <a:pt x="144" y="208"/>
                  </a:cubicBezTo>
                  <a:cubicBezTo>
                    <a:pt x="140" y="208"/>
                    <a:pt x="137" y="206"/>
                    <a:pt x="134" y="204"/>
                  </a:cubicBezTo>
                  <a:cubicBezTo>
                    <a:pt x="52" y="122"/>
                    <a:pt x="52" y="122"/>
                    <a:pt x="52" y="122"/>
                  </a:cubicBezTo>
                  <a:cubicBezTo>
                    <a:pt x="24" y="94"/>
                    <a:pt x="24" y="94"/>
                    <a:pt x="24" y="94"/>
                  </a:cubicBezTo>
                  <a:cubicBezTo>
                    <a:pt x="23" y="89"/>
                    <a:pt x="22" y="79"/>
                    <a:pt x="22" y="65"/>
                  </a:cubicBezTo>
                  <a:cubicBezTo>
                    <a:pt x="22" y="35"/>
                    <a:pt x="22" y="35"/>
                    <a:pt x="22" y="35"/>
                  </a:cubicBezTo>
                  <a:cubicBezTo>
                    <a:pt x="22" y="27"/>
                    <a:pt x="29" y="22"/>
                    <a:pt x="37" y="22"/>
                  </a:cubicBezTo>
                  <a:cubicBezTo>
                    <a:pt x="65" y="22"/>
                    <a:pt x="65" y="22"/>
                    <a:pt x="65" y="22"/>
                  </a:cubicBezTo>
                  <a:cubicBezTo>
                    <a:pt x="67" y="22"/>
                    <a:pt x="67" y="22"/>
                    <a:pt x="67" y="22"/>
                  </a:cubicBezTo>
                  <a:cubicBezTo>
                    <a:pt x="81" y="22"/>
                    <a:pt x="91" y="22"/>
                    <a:pt x="96" y="23"/>
                  </a:cubicBezTo>
                  <a:cubicBezTo>
                    <a:pt x="124" y="50"/>
                    <a:pt x="124" y="50"/>
                    <a:pt x="124" y="50"/>
                  </a:cubicBezTo>
                  <a:cubicBezTo>
                    <a:pt x="205" y="132"/>
                    <a:pt x="205" y="132"/>
                    <a:pt x="205" y="132"/>
                  </a:cubicBezTo>
                  <a:cubicBezTo>
                    <a:pt x="211" y="138"/>
                    <a:pt x="211" y="147"/>
                    <a:pt x="205" y="153"/>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7" name="Freeform 270"/>
            <p:cNvSpPr>
              <a:spLocks noEditPoints="1"/>
            </p:cNvSpPr>
            <p:nvPr/>
          </p:nvSpPr>
          <p:spPr bwMode="auto">
            <a:xfrm>
              <a:off x="6579210" y="4298279"/>
              <a:ext cx="122437" cy="129164"/>
            </a:xfrm>
            <a:custGeom>
              <a:avLst/>
              <a:gdLst>
                <a:gd name="T0" fmla="*/ 9 w 58"/>
                <a:gd name="T1" fmla="*/ 11 h 61"/>
                <a:gd name="T2" fmla="*/ 0 w 58"/>
                <a:gd name="T3" fmla="*/ 32 h 61"/>
                <a:gd name="T4" fmla="*/ 9 w 58"/>
                <a:gd name="T5" fmla="*/ 52 h 61"/>
                <a:gd name="T6" fmla="*/ 29 w 58"/>
                <a:gd name="T7" fmla="*/ 61 h 61"/>
                <a:gd name="T8" fmla="*/ 50 w 58"/>
                <a:gd name="T9" fmla="*/ 52 h 61"/>
                <a:gd name="T10" fmla="*/ 58 w 58"/>
                <a:gd name="T11" fmla="*/ 32 h 61"/>
                <a:gd name="T12" fmla="*/ 50 w 58"/>
                <a:gd name="T13" fmla="*/ 11 h 61"/>
                <a:gd name="T14" fmla="*/ 9 w 58"/>
                <a:gd name="T15" fmla="*/ 11 h 61"/>
                <a:gd name="T16" fmla="*/ 40 w 58"/>
                <a:gd name="T17" fmla="*/ 42 h 61"/>
                <a:gd name="T18" fmla="*/ 19 w 58"/>
                <a:gd name="T19" fmla="*/ 42 h 61"/>
                <a:gd name="T20" fmla="*/ 15 w 58"/>
                <a:gd name="T21" fmla="*/ 32 h 61"/>
                <a:gd name="T22" fmla="*/ 19 w 58"/>
                <a:gd name="T23" fmla="*/ 21 h 61"/>
                <a:gd name="T24" fmla="*/ 29 w 58"/>
                <a:gd name="T25" fmla="*/ 17 h 61"/>
                <a:gd name="T26" fmla="*/ 40 w 58"/>
                <a:gd name="T27" fmla="*/ 21 h 61"/>
                <a:gd name="T28" fmla="*/ 44 w 58"/>
                <a:gd name="T29" fmla="*/ 32 h 61"/>
                <a:gd name="T30" fmla="*/ 40 w 58"/>
                <a:gd name="T31"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1">
                  <a:moveTo>
                    <a:pt x="9" y="11"/>
                  </a:moveTo>
                  <a:cubicBezTo>
                    <a:pt x="3" y="17"/>
                    <a:pt x="0" y="24"/>
                    <a:pt x="0" y="32"/>
                  </a:cubicBezTo>
                  <a:cubicBezTo>
                    <a:pt x="0" y="39"/>
                    <a:pt x="3" y="47"/>
                    <a:pt x="9" y="52"/>
                  </a:cubicBezTo>
                  <a:cubicBezTo>
                    <a:pt x="14" y="58"/>
                    <a:pt x="22" y="61"/>
                    <a:pt x="29" y="61"/>
                  </a:cubicBezTo>
                  <a:cubicBezTo>
                    <a:pt x="37" y="61"/>
                    <a:pt x="44" y="58"/>
                    <a:pt x="50" y="52"/>
                  </a:cubicBezTo>
                  <a:cubicBezTo>
                    <a:pt x="55" y="47"/>
                    <a:pt x="58" y="39"/>
                    <a:pt x="58" y="32"/>
                  </a:cubicBezTo>
                  <a:cubicBezTo>
                    <a:pt x="58" y="24"/>
                    <a:pt x="55" y="17"/>
                    <a:pt x="50" y="11"/>
                  </a:cubicBezTo>
                  <a:cubicBezTo>
                    <a:pt x="39" y="0"/>
                    <a:pt x="20" y="0"/>
                    <a:pt x="9" y="11"/>
                  </a:cubicBezTo>
                  <a:close/>
                  <a:moveTo>
                    <a:pt x="40" y="42"/>
                  </a:moveTo>
                  <a:cubicBezTo>
                    <a:pt x="34" y="47"/>
                    <a:pt x="25" y="47"/>
                    <a:pt x="19" y="42"/>
                  </a:cubicBezTo>
                  <a:cubicBezTo>
                    <a:pt x="16" y="39"/>
                    <a:pt x="15" y="35"/>
                    <a:pt x="15" y="32"/>
                  </a:cubicBezTo>
                  <a:cubicBezTo>
                    <a:pt x="15" y="28"/>
                    <a:pt x="16" y="24"/>
                    <a:pt x="19" y="21"/>
                  </a:cubicBezTo>
                  <a:cubicBezTo>
                    <a:pt x="22" y="19"/>
                    <a:pt x="26" y="17"/>
                    <a:pt x="29" y="17"/>
                  </a:cubicBezTo>
                  <a:cubicBezTo>
                    <a:pt x="33" y="17"/>
                    <a:pt x="37" y="19"/>
                    <a:pt x="40" y="21"/>
                  </a:cubicBezTo>
                  <a:cubicBezTo>
                    <a:pt x="42" y="24"/>
                    <a:pt x="44" y="28"/>
                    <a:pt x="44" y="32"/>
                  </a:cubicBezTo>
                  <a:cubicBezTo>
                    <a:pt x="44" y="35"/>
                    <a:pt x="42" y="39"/>
                    <a:pt x="40" y="42"/>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17" name="组合 116"/>
          <p:cNvGrpSpPr/>
          <p:nvPr/>
        </p:nvGrpSpPr>
        <p:grpSpPr>
          <a:xfrm>
            <a:off x="1389280" y="1961602"/>
            <a:ext cx="332700" cy="340175"/>
            <a:chOff x="8343593" y="3199601"/>
            <a:chExt cx="444000" cy="453979"/>
          </a:xfrm>
          <a:solidFill>
            <a:schemeClr val="bg1"/>
          </a:solidFill>
        </p:grpSpPr>
        <p:sp>
          <p:nvSpPr>
            <p:cNvPr id="154" name="Freeform 345"/>
            <p:cNvSpPr>
              <a:spLocks noEditPoints="1"/>
            </p:cNvSpPr>
            <p:nvPr/>
          </p:nvSpPr>
          <p:spPr bwMode="auto">
            <a:xfrm>
              <a:off x="8343593" y="3372545"/>
              <a:ext cx="196225" cy="281035"/>
            </a:xfrm>
            <a:custGeom>
              <a:avLst/>
              <a:gdLst>
                <a:gd name="T0" fmla="*/ 65 w 118"/>
                <a:gd name="T1" fmla="*/ 15 h 169"/>
                <a:gd name="T2" fmla="*/ 101 w 118"/>
                <a:gd name="T3" fmla="*/ 139 h 169"/>
                <a:gd name="T4" fmla="*/ 53 w 118"/>
                <a:gd name="T5" fmla="*/ 153 h 169"/>
                <a:gd name="T6" fmla="*/ 16 w 118"/>
                <a:gd name="T7" fmla="*/ 30 h 169"/>
                <a:gd name="T8" fmla="*/ 65 w 118"/>
                <a:gd name="T9" fmla="*/ 15 h 169"/>
                <a:gd name="T10" fmla="*/ 74 w 118"/>
                <a:gd name="T11" fmla="*/ 0 h 169"/>
                <a:gd name="T12" fmla="*/ 63 w 118"/>
                <a:gd name="T13" fmla="*/ 2 h 169"/>
                <a:gd name="T14" fmla="*/ 12 w 118"/>
                <a:gd name="T15" fmla="*/ 17 h 169"/>
                <a:gd name="T16" fmla="*/ 0 w 118"/>
                <a:gd name="T17" fmla="*/ 21 h 169"/>
                <a:gd name="T18" fmla="*/ 4 w 118"/>
                <a:gd name="T19" fmla="*/ 34 h 169"/>
                <a:gd name="T20" fmla="*/ 40 w 118"/>
                <a:gd name="T21" fmla="*/ 157 h 169"/>
                <a:gd name="T22" fmla="*/ 44 w 118"/>
                <a:gd name="T23" fmla="*/ 169 h 169"/>
                <a:gd name="T24" fmla="*/ 56 w 118"/>
                <a:gd name="T25" fmla="*/ 165 h 169"/>
                <a:gd name="T26" fmla="*/ 105 w 118"/>
                <a:gd name="T27" fmla="*/ 150 h 169"/>
                <a:gd name="T28" fmla="*/ 118 w 118"/>
                <a:gd name="T29" fmla="*/ 148 h 169"/>
                <a:gd name="T30" fmla="*/ 114 w 118"/>
                <a:gd name="T31" fmla="*/ 135 h 169"/>
                <a:gd name="T32" fmla="*/ 78 w 118"/>
                <a:gd name="T33" fmla="*/ 11 h 169"/>
                <a:gd name="T34" fmla="*/ 74 w 118"/>
                <a:gd name="T35" fmla="*/ 0 h 169"/>
                <a:gd name="T36" fmla="*/ 74 w 118"/>
                <a:gd name="T37"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 h="169">
                  <a:moveTo>
                    <a:pt x="65" y="15"/>
                  </a:moveTo>
                  <a:lnTo>
                    <a:pt x="101" y="139"/>
                  </a:lnTo>
                  <a:lnTo>
                    <a:pt x="53" y="153"/>
                  </a:lnTo>
                  <a:lnTo>
                    <a:pt x="16" y="30"/>
                  </a:lnTo>
                  <a:lnTo>
                    <a:pt x="65" y="15"/>
                  </a:lnTo>
                  <a:close/>
                  <a:moveTo>
                    <a:pt x="74" y="0"/>
                  </a:moveTo>
                  <a:lnTo>
                    <a:pt x="63" y="2"/>
                  </a:lnTo>
                  <a:lnTo>
                    <a:pt x="12" y="17"/>
                  </a:lnTo>
                  <a:lnTo>
                    <a:pt x="0" y="21"/>
                  </a:lnTo>
                  <a:lnTo>
                    <a:pt x="4" y="34"/>
                  </a:lnTo>
                  <a:lnTo>
                    <a:pt x="40" y="157"/>
                  </a:lnTo>
                  <a:lnTo>
                    <a:pt x="44" y="169"/>
                  </a:lnTo>
                  <a:lnTo>
                    <a:pt x="56" y="165"/>
                  </a:lnTo>
                  <a:lnTo>
                    <a:pt x="105" y="150"/>
                  </a:lnTo>
                  <a:lnTo>
                    <a:pt x="118" y="148"/>
                  </a:lnTo>
                  <a:lnTo>
                    <a:pt x="114" y="135"/>
                  </a:lnTo>
                  <a:lnTo>
                    <a:pt x="78" y="11"/>
                  </a:lnTo>
                  <a:lnTo>
                    <a:pt x="74" y="0"/>
                  </a:lnTo>
                  <a:lnTo>
                    <a:pt x="74" y="0"/>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5" name="Freeform 347"/>
            <p:cNvSpPr/>
            <p:nvPr/>
          </p:nvSpPr>
          <p:spPr bwMode="auto">
            <a:xfrm>
              <a:off x="8474963" y="3199601"/>
              <a:ext cx="312630" cy="355866"/>
            </a:xfrm>
            <a:custGeom>
              <a:avLst/>
              <a:gdLst>
                <a:gd name="T0" fmla="*/ 144 w 150"/>
                <a:gd name="T1" fmla="*/ 121 h 171"/>
                <a:gd name="T2" fmla="*/ 135 w 150"/>
                <a:gd name="T3" fmla="*/ 136 h 171"/>
                <a:gd name="T4" fmla="*/ 135 w 150"/>
                <a:gd name="T5" fmla="*/ 140 h 171"/>
                <a:gd name="T6" fmla="*/ 122 w 150"/>
                <a:gd name="T7" fmla="*/ 157 h 171"/>
                <a:gd name="T8" fmla="*/ 121 w 150"/>
                <a:gd name="T9" fmla="*/ 163 h 171"/>
                <a:gd name="T10" fmla="*/ 102 w 150"/>
                <a:gd name="T11" fmla="*/ 171 h 171"/>
                <a:gd name="T12" fmla="*/ 95 w 150"/>
                <a:gd name="T13" fmla="*/ 171 h 171"/>
                <a:gd name="T14" fmla="*/ 54 w 150"/>
                <a:gd name="T15" fmla="*/ 167 h 171"/>
                <a:gd name="T16" fmla="*/ 40 w 150"/>
                <a:gd name="T17" fmla="*/ 166 h 171"/>
                <a:gd name="T18" fmla="*/ 21 w 150"/>
                <a:gd name="T19" fmla="*/ 168 h 171"/>
                <a:gd name="T20" fmla="*/ 0 w 150"/>
                <a:gd name="T21" fmla="*/ 96 h 171"/>
                <a:gd name="T22" fmla="*/ 45 w 150"/>
                <a:gd name="T23" fmla="*/ 45 h 171"/>
                <a:gd name="T24" fmla="*/ 48 w 150"/>
                <a:gd name="T25" fmla="*/ 8 h 171"/>
                <a:gd name="T26" fmla="*/ 63 w 150"/>
                <a:gd name="T27" fmla="*/ 0 h 171"/>
                <a:gd name="T28" fmla="*/ 78 w 150"/>
                <a:gd name="T29" fmla="*/ 40 h 171"/>
                <a:gd name="T30" fmla="*/ 76 w 150"/>
                <a:gd name="T31" fmla="*/ 52 h 171"/>
                <a:gd name="T32" fmla="*/ 75 w 150"/>
                <a:gd name="T33" fmla="*/ 62 h 171"/>
                <a:gd name="T34" fmla="*/ 123 w 150"/>
                <a:gd name="T35" fmla="*/ 73 h 171"/>
                <a:gd name="T36" fmla="*/ 127 w 150"/>
                <a:gd name="T37" fmla="*/ 72 h 171"/>
                <a:gd name="T38" fmla="*/ 150 w 150"/>
                <a:gd name="T39" fmla="*/ 95 h 171"/>
                <a:gd name="T40" fmla="*/ 143 w 150"/>
                <a:gd name="T41" fmla="*/ 112 h 171"/>
                <a:gd name="T42" fmla="*/ 144 w 150"/>
                <a:gd name="T43" fmla="*/ 1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0" h="171">
                  <a:moveTo>
                    <a:pt x="144" y="121"/>
                  </a:moveTo>
                  <a:cubicBezTo>
                    <a:pt x="144" y="127"/>
                    <a:pt x="140" y="133"/>
                    <a:pt x="135" y="136"/>
                  </a:cubicBezTo>
                  <a:cubicBezTo>
                    <a:pt x="135" y="137"/>
                    <a:pt x="135" y="139"/>
                    <a:pt x="135" y="140"/>
                  </a:cubicBezTo>
                  <a:cubicBezTo>
                    <a:pt x="135" y="148"/>
                    <a:pt x="129" y="155"/>
                    <a:pt x="122" y="157"/>
                  </a:cubicBezTo>
                  <a:cubicBezTo>
                    <a:pt x="122" y="159"/>
                    <a:pt x="122" y="161"/>
                    <a:pt x="121" y="163"/>
                  </a:cubicBezTo>
                  <a:cubicBezTo>
                    <a:pt x="118" y="169"/>
                    <a:pt x="110" y="171"/>
                    <a:pt x="102" y="171"/>
                  </a:cubicBezTo>
                  <a:cubicBezTo>
                    <a:pt x="100" y="171"/>
                    <a:pt x="97" y="171"/>
                    <a:pt x="95" y="171"/>
                  </a:cubicBezTo>
                  <a:cubicBezTo>
                    <a:pt x="87" y="170"/>
                    <a:pt x="71" y="169"/>
                    <a:pt x="54" y="167"/>
                  </a:cubicBezTo>
                  <a:cubicBezTo>
                    <a:pt x="49" y="167"/>
                    <a:pt x="44" y="166"/>
                    <a:pt x="40" y="166"/>
                  </a:cubicBezTo>
                  <a:cubicBezTo>
                    <a:pt x="31" y="166"/>
                    <a:pt x="25" y="167"/>
                    <a:pt x="21" y="168"/>
                  </a:cubicBezTo>
                  <a:cubicBezTo>
                    <a:pt x="0" y="96"/>
                    <a:pt x="0" y="96"/>
                    <a:pt x="0" y="96"/>
                  </a:cubicBezTo>
                  <a:cubicBezTo>
                    <a:pt x="14" y="85"/>
                    <a:pt x="37" y="59"/>
                    <a:pt x="45" y="45"/>
                  </a:cubicBezTo>
                  <a:cubicBezTo>
                    <a:pt x="50" y="30"/>
                    <a:pt x="48" y="12"/>
                    <a:pt x="48" y="8"/>
                  </a:cubicBezTo>
                  <a:cubicBezTo>
                    <a:pt x="47" y="1"/>
                    <a:pt x="61" y="0"/>
                    <a:pt x="63" y="0"/>
                  </a:cubicBezTo>
                  <a:cubicBezTo>
                    <a:pt x="71" y="0"/>
                    <a:pt x="80" y="14"/>
                    <a:pt x="78" y="40"/>
                  </a:cubicBezTo>
                  <a:cubicBezTo>
                    <a:pt x="77" y="43"/>
                    <a:pt x="76" y="48"/>
                    <a:pt x="76" y="52"/>
                  </a:cubicBezTo>
                  <a:cubicBezTo>
                    <a:pt x="76" y="56"/>
                    <a:pt x="76" y="59"/>
                    <a:pt x="75" y="62"/>
                  </a:cubicBezTo>
                  <a:cubicBezTo>
                    <a:pt x="75" y="72"/>
                    <a:pt x="111" y="73"/>
                    <a:pt x="123" y="73"/>
                  </a:cubicBezTo>
                  <a:cubicBezTo>
                    <a:pt x="126" y="73"/>
                    <a:pt x="127" y="72"/>
                    <a:pt x="127" y="72"/>
                  </a:cubicBezTo>
                  <a:cubicBezTo>
                    <a:pt x="140" y="72"/>
                    <a:pt x="150" y="83"/>
                    <a:pt x="150" y="95"/>
                  </a:cubicBezTo>
                  <a:cubicBezTo>
                    <a:pt x="150" y="102"/>
                    <a:pt x="147" y="108"/>
                    <a:pt x="143" y="112"/>
                  </a:cubicBezTo>
                  <a:cubicBezTo>
                    <a:pt x="144" y="115"/>
                    <a:pt x="144" y="118"/>
                    <a:pt x="144" y="121"/>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18" name="组合 117"/>
          <p:cNvGrpSpPr/>
          <p:nvPr/>
        </p:nvGrpSpPr>
        <p:grpSpPr>
          <a:xfrm>
            <a:off x="8754941" y="4380539"/>
            <a:ext cx="319613" cy="365627"/>
            <a:chOff x="9477707" y="1892543"/>
            <a:chExt cx="427372" cy="488900"/>
          </a:xfrm>
          <a:solidFill>
            <a:schemeClr val="bg1"/>
          </a:solidFill>
        </p:grpSpPr>
        <p:sp>
          <p:nvSpPr>
            <p:cNvPr id="137" name="Oval 194"/>
            <p:cNvSpPr>
              <a:spLocks noChangeArrowheads="1"/>
            </p:cNvSpPr>
            <p:nvPr/>
          </p:nvSpPr>
          <p:spPr bwMode="auto">
            <a:xfrm>
              <a:off x="9604090" y="2291645"/>
              <a:ext cx="89798" cy="89798"/>
            </a:xfrm>
            <a:prstGeom prst="ellipse">
              <a:avLst/>
            </a:pr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8" name="Oval 195"/>
            <p:cNvSpPr>
              <a:spLocks noChangeArrowheads="1"/>
            </p:cNvSpPr>
            <p:nvPr/>
          </p:nvSpPr>
          <p:spPr bwMode="auto">
            <a:xfrm>
              <a:off x="9772044" y="2291645"/>
              <a:ext cx="86472" cy="89798"/>
            </a:xfrm>
            <a:prstGeom prst="ellipse">
              <a:avLst/>
            </a:pr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9" name="Freeform 196"/>
            <p:cNvSpPr/>
            <p:nvPr/>
          </p:nvSpPr>
          <p:spPr bwMode="auto">
            <a:xfrm>
              <a:off x="9477707" y="1939105"/>
              <a:ext cx="392450" cy="330922"/>
            </a:xfrm>
            <a:custGeom>
              <a:avLst/>
              <a:gdLst>
                <a:gd name="T0" fmla="*/ 180 w 188"/>
                <a:gd name="T1" fmla="*/ 158 h 158"/>
                <a:gd name="T2" fmla="*/ 180 w 188"/>
                <a:gd name="T3" fmla="*/ 158 h 158"/>
                <a:gd name="T4" fmla="*/ 66 w 188"/>
                <a:gd name="T5" fmla="*/ 157 h 158"/>
                <a:gd name="T6" fmla="*/ 59 w 188"/>
                <a:gd name="T7" fmla="*/ 151 h 158"/>
                <a:gd name="T8" fmla="*/ 31 w 188"/>
                <a:gd name="T9" fmla="*/ 23 h 158"/>
                <a:gd name="T10" fmla="*/ 7 w 188"/>
                <a:gd name="T11" fmla="*/ 17 h 158"/>
                <a:gd name="T12" fmla="*/ 2 w 188"/>
                <a:gd name="T13" fmla="*/ 7 h 158"/>
                <a:gd name="T14" fmla="*/ 12 w 188"/>
                <a:gd name="T15" fmla="*/ 1 h 158"/>
                <a:gd name="T16" fmla="*/ 40 w 188"/>
                <a:gd name="T17" fmla="*/ 9 h 158"/>
                <a:gd name="T18" fmla="*/ 46 w 188"/>
                <a:gd name="T19" fmla="*/ 15 h 158"/>
                <a:gd name="T20" fmla="*/ 73 w 188"/>
                <a:gd name="T21" fmla="*/ 141 h 158"/>
                <a:gd name="T22" fmla="*/ 180 w 188"/>
                <a:gd name="T23" fmla="*/ 141 h 158"/>
                <a:gd name="T24" fmla="*/ 188 w 188"/>
                <a:gd name="T25" fmla="*/ 149 h 158"/>
                <a:gd name="T26" fmla="*/ 180 w 188"/>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158">
                  <a:moveTo>
                    <a:pt x="180" y="158"/>
                  </a:moveTo>
                  <a:cubicBezTo>
                    <a:pt x="180" y="158"/>
                    <a:pt x="180" y="158"/>
                    <a:pt x="180" y="158"/>
                  </a:cubicBezTo>
                  <a:cubicBezTo>
                    <a:pt x="66" y="157"/>
                    <a:pt x="66" y="157"/>
                    <a:pt x="66" y="157"/>
                  </a:cubicBezTo>
                  <a:cubicBezTo>
                    <a:pt x="63" y="157"/>
                    <a:pt x="59" y="154"/>
                    <a:pt x="59" y="151"/>
                  </a:cubicBezTo>
                  <a:cubicBezTo>
                    <a:pt x="31" y="23"/>
                    <a:pt x="31" y="23"/>
                    <a:pt x="31" y="23"/>
                  </a:cubicBezTo>
                  <a:cubicBezTo>
                    <a:pt x="7" y="17"/>
                    <a:pt x="7" y="17"/>
                    <a:pt x="7" y="17"/>
                  </a:cubicBezTo>
                  <a:cubicBezTo>
                    <a:pt x="3" y="15"/>
                    <a:pt x="0" y="11"/>
                    <a:pt x="2" y="7"/>
                  </a:cubicBezTo>
                  <a:cubicBezTo>
                    <a:pt x="3" y="2"/>
                    <a:pt x="7" y="0"/>
                    <a:pt x="12" y="1"/>
                  </a:cubicBezTo>
                  <a:cubicBezTo>
                    <a:pt x="40" y="9"/>
                    <a:pt x="40" y="9"/>
                    <a:pt x="40" y="9"/>
                  </a:cubicBezTo>
                  <a:cubicBezTo>
                    <a:pt x="43" y="10"/>
                    <a:pt x="45" y="12"/>
                    <a:pt x="46" y="15"/>
                  </a:cubicBezTo>
                  <a:cubicBezTo>
                    <a:pt x="73" y="141"/>
                    <a:pt x="73" y="141"/>
                    <a:pt x="73" y="141"/>
                  </a:cubicBezTo>
                  <a:cubicBezTo>
                    <a:pt x="180" y="141"/>
                    <a:pt x="180" y="141"/>
                    <a:pt x="180" y="141"/>
                  </a:cubicBezTo>
                  <a:cubicBezTo>
                    <a:pt x="184" y="141"/>
                    <a:pt x="188" y="145"/>
                    <a:pt x="188" y="149"/>
                  </a:cubicBezTo>
                  <a:cubicBezTo>
                    <a:pt x="188" y="154"/>
                    <a:pt x="184" y="158"/>
                    <a:pt x="180" y="158"/>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0" name="Freeform 197"/>
            <p:cNvSpPr/>
            <p:nvPr/>
          </p:nvSpPr>
          <p:spPr bwMode="auto">
            <a:xfrm>
              <a:off x="9574157" y="2028903"/>
              <a:ext cx="330922" cy="171282"/>
            </a:xfrm>
            <a:custGeom>
              <a:avLst/>
              <a:gdLst>
                <a:gd name="T0" fmla="*/ 148 w 159"/>
                <a:gd name="T1" fmla="*/ 75 h 82"/>
                <a:gd name="T2" fmla="*/ 141 w 159"/>
                <a:gd name="T3" fmla="*/ 82 h 82"/>
                <a:gd name="T4" fmla="*/ 18 w 159"/>
                <a:gd name="T5" fmla="*/ 82 h 82"/>
                <a:gd name="T6" fmla="*/ 12 w 159"/>
                <a:gd name="T7" fmla="*/ 75 h 82"/>
                <a:gd name="T8" fmla="*/ 0 w 159"/>
                <a:gd name="T9" fmla="*/ 6 h 82"/>
                <a:gd name="T10" fmla="*/ 6 w 159"/>
                <a:gd name="T11" fmla="*/ 0 h 82"/>
                <a:gd name="T12" fmla="*/ 159 w 159"/>
                <a:gd name="T13" fmla="*/ 15 h 82"/>
                <a:gd name="T14" fmla="*/ 148 w 159"/>
                <a:gd name="T15" fmla="*/ 7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82">
                  <a:moveTo>
                    <a:pt x="148" y="75"/>
                  </a:moveTo>
                  <a:cubicBezTo>
                    <a:pt x="148" y="79"/>
                    <a:pt x="145" y="82"/>
                    <a:pt x="141" y="82"/>
                  </a:cubicBezTo>
                  <a:cubicBezTo>
                    <a:pt x="18" y="82"/>
                    <a:pt x="18" y="82"/>
                    <a:pt x="18" y="82"/>
                  </a:cubicBezTo>
                  <a:cubicBezTo>
                    <a:pt x="15" y="82"/>
                    <a:pt x="12" y="79"/>
                    <a:pt x="12" y="75"/>
                  </a:cubicBezTo>
                  <a:cubicBezTo>
                    <a:pt x="0" y="6"/>
                    <a:pt x="0" y="6"/>
                    <a:pt x="0" y="6"/>
                  </a:cubicBezTo>
                  <a:cubicBezTo>
                    <a:pt x="0" y="3"/>
                    <a:pt x="3" y="0"/>
                    <a:pt x="6" y="0"/>
                  </a:cubicBezTo>
                  <a:cubicBezTo>
                    <a:pt x="159" y="15"/>
                    <a:pt x="159" y="15"/>
                    <a:pt x="159" y="15"/>
                  </a:cubicBezTo>
                  <a:lnTo>
                    <a:pt x="148" y="75"/>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1" name="Freeform 198"/>
            <p:cNvSpPr/>
            <p:nvPr/>
          </p:nvSpPr>
          <p:spPr bwMode="auto">
            <a:xfrm>
              <a:off x="9725483" y="1892543"/>
              <a:ext cx="44899" cy="34922"/>
            </a:xfrm>
            <a:custGeom>
              <a:avLst/>
              <a:gdLst>
                <a:gd name="T0" fmla="*/ 23 w 27"/>
                <a:gd name="T1" fmla="*/ 0 h 21"/>
                <a:gd name="T2" fmla="*/ 18 w 27"/>
                <a:gd name="T3" fmla="*/ 0 h 21"/>
                <a:gd name="T4" fmla="*/ 6 w 27"/>
                <a:gd name="T5" fmla="*/ 0 h 21"/>
                <a:gd name="T6" fmla="*/ 3 w 27"/>
                <a:gd name="T7" fmla="*/ 0 h 21"/>
                <a:gd name="T8" fmla="*/ 0 w 27"/>
                <a:gd name="T9" fmla="*/ 21 h 21"/>
                <a:gd name="T10" fmla="*/ 8 w 27"/>
                <a:gd name="T11" fmla="*/ 21 h 21"/>
                <a:gd name="T12" fmla="*/ 19 w 27"/>
                <a:gd name="T13" fmla="*/ 21 h 21"/>
                <a:gd name="T14" fmla="*/ 27 w 27"/>
                <a:gd name="T15" fmla="*/ 21 h 21"/>
                <a:gd name="T16" fmla="*/ 23 w 27"/>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1">
                  <a:moveTo>
                    <a:pt x="23" y="0"/>
                  </a:moveTo>
                  <a:lnTo>
                    <a:pt x="18" y="0"/>
                  </a:lnTo>
                  <a:lnTo>
                    <a:pt x="6" y="0"/>
                  </a:lnTo>
                  <a:lnTo>
                    <a:pt x="3" y="0"/>
                  </a:lnTo>
                  <a:lnTo>
                    <a:pt x="0" y="21"/>
                  </a:lnTo>
                  <a:lnTo>
                    <a:pt x="8" y="21"/>
                  </a:lnTo>
                  <a:lnTo>
                    <a:pt x="19" y="21"/>
                  </a:lnTo>
                  <a:lnTo>
                    <a:pt x="27" y="21"/>
                  </a:lnTo>
                  <a:lnTo>
                    <a:pt x="23" y="0"/>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2" name="Freeform 199"/>
            <p:cNvSpPr/>
            <p:nvPr/>
          </p:nvSpPr>
          <p:spPr bwMode="auto">
            <a:xfrm>
              <a:off x="9665617" y="1902520"/>
              <a:ext cx="51551" cy="49888"/>
            </a:xfrm>
            <a:custGeom>
              <a:avLst/>
              <a:gdLst>
                <a:gd name="T0" fmla="*/ 16 w 31"/>
                <a:gd name="T1" fmla="*/ 0 h 30"/>
                <a:gd name="T2" fmla="*/ 12 w 31"/>
                <a:gd name="T3" fmla="*/ 1 h 30"/>
                <a:gd name="T4" fmla="*/ 4 w 31"/>
                <a:gd name="T5" fmla="*/ 7 h 30"/>
                <a:gd name="T6" fmla="*/ 0 w 31"/>
                <a:gd name="T7" fmla="*/ 10 h 30"/>
                <a:gd name="T8" fmla="*/ 9 w 31"/>
                <a:gd name="T9" fmla="*/ 30 h 30"/>
                <a:gd name="T10" fmla="*/ 15 w 31"/>
                <a:gd name="T11" fmla="*/ 25 h 30"/>
                <a:gd name="T12" fmla="*/ 24 w 31"/>
                <a:gd name="T13" fmla="*/ 20 h 30"/>
                <a:gd name="T14" fmla="*/ 31 w 31"/>
                <a:gd name="T15" fmla="*/ 15 h 30"/>
                <a:gd name="T16" fmla="*/ 16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6" y="0"/>
                  </a:moveTo>
                  <a:lnTo>
                    <a:pt x="12" y="1"/>
                  </a:lnTo>
                  <a:lnTo>
                    <a:pt x="4" y="7"/>
                  </a:lnTo>
                  <a:lnTo>
                    <a:pt x="0" y="10"/>
                  </a:lnTo>
                  <a:lnTo>
                    <a:pt x="9" y="30"/>
                  </a:lnTo>
                  <a:lnTo>
                    <a:pt x="15" y="25"/>
                  </a:lnTo>
                  <a:lnTo>
                    <a:pt x="24" y="20"/>
                  </a:lnTo>
                  <a:lnTo>
                    <a:pt x="31" y="15"/>
                  </a:lnTo>
                  <a:lnTo>
                    <a:pt x="16" y="0"/>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3" name="Freeform 200"/>
            <p:cNvSpPr/>
            <p:nvPr/>
          </p:nvSpPr>
          <p:spPr bwMode="auto">
            <a:xfrm>
              <a:off x="9622381" y="1944094"/>
              <a:ext cx="49888" cy="51551"/>
            </a:xfrm>
            <a:custGeom>
              <a:avLst/>
              <a:gdLst>
                <a:gd name="T0" fmla="*/ 10 w 30"/>
                <a:gd name="T1" fmla="*/ 0 h 31"/>
                <a:gd name="T2" fmla="*/ 7 w 30"/>
                <a:gd name="T3" fmla="*/ 4 h 31"/>
                <a:gd name="T4" fmla="*/ 2 w 30"/>
                <a:gd name="T5" fmla="*/ 14 h 31"/>
                <a:gd name="T6" fmla="*/ 0 w 30"/>
                <a:gd name="T7" fmla="*/ 17 h 31"/>
                <a:gd name="T8" fmla="*/ 17 w 30"/>
                <a:gd name="T9" fmla="*/ 31 h 31"/>
                <a:gd name="T10" fmla="*/ 21 w 30"/>
                <a:gd name="T11" fmla="*/ 24 h 31"/>
                <a:gd name="T12" fmla="*/ 26 w 30"/>
                <a:gd name="T13" fmla="*/ 14 h 31"/>
                <a:gd name="T14" fmla="*/ 30 w 30"/>
                <a:gd name="T15" fmla="*/ 7 h 31"/>
                <a:gd name="T16" fmla="*/ 10 w 30"/>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1">
                  <a:moveTo>
                    <a:pt x="10" y="0"/>
                  </a:moveTo>
                  <a:lnTo>
                    <a:pt x="7" y="4"/>
                  </a:lnTo>
                  <a:lnTo>
                    <a:pt x="2" y="14"/>
                  </a:lnTo>
                  <a:lnTo>
                    <a:pt x="0" y="17"/>
                  </a:lnTo>
                  <a:lnTo>
                    <a:pt x="17" y="31"/>
                  </a:lnTo>
                  <a:lnTo>
                    <a:pt x="21" y="24"/>
                  </a:lnTo>
                  <a:lnTo>
                    <a:pt x="26" y="14"/>
                  </a:lnTo>
                  <a:lnTo>
                    <a:pt x="30" y="7"/>
                  </a:lnTo>
                  <a:lnTo>
                    <a:pt x="10" y="0"/>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4" name="Freeform 201"/>
            <p:cNvSpPr/>
            <p:nvPr/>
          </p:nvSpPr>
          <p:spPr bwMode="auto">
            <a:xfrm>
              <a:off x="9610741" y="2002296"/>
              <a:ext cx="38248" cy="43236"/>
            </a:xfrm>
            <a:custGeom>
              <a:avLst/>
              <a:gdLst>
                <a:gd name="T0" fmla="*/ 0 w 23"/>
                <a:gd name="T1" fmla="*/ 5 h 26"/>
                <a:gd name="T2" fmla="*/ 0 w 23"/>
                <a:gd name="T3" fmla="*/ 9 h 26"/>
                <a:gd name="T4" fmla="*/ 2 w 23"/>
                <a:gd name="T5" fmla="*/ 20 h 26"/>
                <a:gd name="T6" fmla="*/ 2 w 23"/>
                <a:gd name="T7" fmla="*/ 25 h 26"/>
                <a:gd name="T8" fmla="*/ 23 w 23"/>
                <a:gd name="T9" fmla="*/ 26 h 26"/>
                <a:gd name="T10" fmla="*/ 22 w 23"/>
                <a:gd name="T11" fmla="*/ 19 h 26"/>
                <a:gd name="T12" fmla="*/ 22 w 23"/>
                <a:gd name="T13" fmla="*/ 9 h 26"/>
                <a:gd name="T14" fmla="*/ 22 w 23"/>
                <a:gd name="T15" fmla="*/ 0 h 26"/>
                <a:gd name="T16" fmla="*/ 0 w 23"/>
                <a:gd name="T17"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6">
                  <a:moveTo>
                    <a:pt x="0" y="5"/>
                  </a:moveTo>
                  <a:lnTo>
                    <a:pt x="0" y="9"/>
                  </a:lnTo>
                  <a:lnTo>
                    <a:pt x="2" y="20"/>
                  </a:lnTo>
                  <a:lnTo>
                    <a:pt x="2" y="25"/>
                  </a:lnTo>
                  <a:lnTo>
                    <a:pt x="23" y="26"/>
                  </a:lnTo>
                  <a:lnTo>
                    <a:pt x="22" y="19"/>
                  </a:lnTo>
                  <a:lnTo>
                    <a:pt x="22" y="9"/>
                  </a:lnTo>
                  <a:lnTo>
                    <a:pt x="22" y="0"/>
                  </a:lnTo>
                  <a:lnTo>
                    <a:pt x="0" y="5"/>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5" name="Freeform 202"/>
            <p:cNvSpPr/>
            <p:nvPr/>
          </p:nvSpPr>
          <p:spPr bwMode="auto">
            <a:xfrm>
              <a:off x="9622381" y="2057173"/>
              <a:ext cx="49888" cy="51551"/>
            </a:xfrm>
            <a:custGeom>
              <a:avLst/>
              <a:gdLst>
                <a:gd name="T0" fmla="*/ 0 w 30"/>
                <a:gd name="T1" fmla="*/ 13 h 31"/>
                <a:gd name="T2" fmla="*/ 2 w 30"/>
                <a:gd name="T3" fmla="*/ 17 h 31"/>
                <a:gd name="T4" fmla="*/ 7 w 30"/>
                <a:gd name="T5" fmla="*/ 27 h 31"/>
                <a:gd name="T6" fmla="*/ 10 w 30"/>
                <a:gd name="T7" fmla="*/ 31 h 31"/>
                <a:gd name="T8" fmla="*/ 30 w 30"/>
                <a:gd name="T9" fmla="*/ 22 h 31"/>
                <a:gd name="T10" fmla="*/ 26 w 30"/>
                <a:gd name="T11" fmla="*/ 16 h 31"/>
                <a:gd name="T12" fmla="*/ 20 w 30"/>
                <a:gd name="T13" fmla="*/ 6 h 31"/>
                <a:gd name="T14" fmla="*/ 16 w 30"/>
                <a:gd name="T15" fmla="*/ 0 h 31"/>
                <a:gd name="T16" fmla="*/ 0 w 30"/>
                <a:gd name="T17"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1">
                  <a:moveTo>
                    <a:pt x="0" y="13"/>
                  </a:moveTo>
                  <a:lnTo>
                    <a:pt x="2" y="17"/>
                  </a:lnTo>
                  <a:lnTo>
                    <a:pt x="7" y="27"/>
                  </a:lnTo>
                  <a:lnTo>
                    <a:pt x="10" y="31"/>
                  </a:lnTo>
                  <a:lnTo>
                    <a:pt x="30" y="22"/>
                  </a:lnTo>
                  <a:lnTo>
                    <a:pt x="26" y="16"/>
                  </a:lnTo>
                  <a:lnTo>
                    <a:pt x="20" y="6"/>
                  </a:lnTo>
                  <a:lnTo>
                    <a:pt x="16" y="0"/>
                  </a:lnTo>
                  <a:lnTo>
                    <a:pt x="0" y="13"/>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6" name="Freeform 203"/>
            <p:cNvSpPr/>
            <p:nvPr/>
          </p:nvSpPr>
          <p:spPr bwMode="auto">
            <a:xfrm>
              <a:off x="9665617" y="2102071"/>
              <a:ext cx="49888" cy="48225"/>
            </a:xfrm>
            <a:custGeom>
              <a:avLst/>
              <a:gdLst>
                <a:gd name="T0" fmla="*/ 0 w 30"/>
                <a:gd name="T1" fmla="*/ 20 h 29"/>
                <a:gd name="T2" fmla="*/ 4 w 30"/>
                <a:gd name="T3" fmla="*/ 22 h 29"/>
                <a:gd name="T4" fmla="*/ 14 w 30"/>
                <a:gd name="T5" fmla="*/ 28 h 29"/>
                <a:gd name="T6" fmla="*/ 17 w 30"/>
                <a:gd name="T7" fmla="*/ 29 h 29"/>
                <a:gd name="T8" fmla="*/ 30 w 30"/>
                <a:gd name="T9" fmla="*/ 12 h 29"/>
                <a:gd name="T10" fmla="*/ 22 w 30"/>
                <a:gd name="T11" fmla="*/ 9 h 29"/>
                <a:gd name="T12" fmla="*/ 14 w 30"/>
                <a:gd name="T13" fmla="*/ 4 h 29"/>
                <a:gd name="T14" fmla="*/ 6 w 30"/>
                <a:gd name="T15" fmla="*/ 0 h 29"/>
                <a:gd name="T16" fmla="*/ 0 w 30"/>
                <a:gd name="T17"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9">
                  <a:moveTo>
                    <a:pt x="0" y="20"/>
                  </a:moveTo>
                  <a:lnTo>
                    <a:pt x="4" y="22"/>
                  </a:lnTo>
                  <a:lnTo>
                    <a:pt x="14" y="28"/>
                  </a:lnTo>
                  <a:lnTo>
                    <a:pt x="17" y="29"/>
                  </a:lnTo>
                  <a:lnTo>
                    <a:pt x="30" y="12"/>
                  </a:lnTo>
                  <a:lnTo>
                    <a:pt x="22" y="9"/>
                  </a:lnTo>
                  <a:lnTo>
                    <a:pt x="14" y="4"/>
                  </a:lnTo>
                  <a:lnTo>
                    <a:pt x="6" y="0"/>
                  </a:lnTo>
                  <a:lnTo>
                    <a:pt x="0" y="20"/>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7" name="Freeform 204"/>
            <p:cNvSpPr/>
            <p:nvPr/>
          </p:nvSpPr>
          <p:spPr bwMode="auto">
            <a:xfrm>
              <a:off x="9723820" y="2125352"/>
              <a:ext cx="43236" cy="34922"/>
            </a:xfrm>
            <a:custGeom>
              <a:avLst/>
              <a:gdLst>
                <a:gd name="T0" fmla="*/ 4 w 26"/>
                <a:gd name="T1" fmla="*/ 21 h 21"/>
                <a:gd name="T2" fmla="*/ 9 w 26"/>
                <a:gd name="T3" fmla="*/ 21 h 21"/>
                <a:gd name="T4" fmla="*/ 19 w 26"/>
                <a:gd name="T5" fmla="*/ 21 h 21"/>
                <a:gd name="T6" fmla="*/ 24 w 26"/>
                <a:gd name="T7" fmla="*/ 21 h 21"/>
                <a:gd name="T8" fmla="*/ 26 w 26"/>
                <a:gd name="T9" fmla="*/ 0 h 21"/>
                <a:gd name="T10" fmla="*/ 19 w 26"/>
                <a:gd name="T11" fmla="*/ 0 h 21"/>
                <a:gd name="T12" fmla="*/ 7 w 26"/>
                <a:gd name="T13" fmla="*/ 0 h 21"/>
                <a:gd name="T14" fmla="*/ 0 w 26"/>
                <a:gd name="T15" fmla="*/ 1 h 21"/>
                <a:gd name="T16" fmla="*/ 4 w 26"/>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1">
                  <a:moveTo>
                    <a:pt x="4" y="21"/>
                  </a:moveTo>
                  <a:lnTo>
                    <a:pt x="9" y="21"/>
                  </a:lnTo>
                  <a:lnTo>
                    <a:pt x="19" y="21"/>
                  </a:lnTo>
                  <a:lnTo>
                    <a:pt x="24" y="21"/>
                  </a:lnTo>
                  <a:lnTo>
                    <a:pt x="26" y="0"/>
                  </a:lnTo>
                  <a:lnTo>
                    <a:pt x="19" y="0"/>
                  </a:lnTo>
                  <a:lnTo>
                    <a:pt x="7" y="0"/>
                  </a:lnTo>
                  <a:lnTo>
                    <a:pt x="0" y="1"/>
                  </a:lnTo>
                  <a:lnTo>
                    <a:pt x="4" y="21"/>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8" name="Freeform 206"/>
            <p:cNvSpPr/>
            <p:nvPr/>
          </p:nvSpPr>
          <p:spPr bwMode="auto">
            <a:xfrm>
              <a:off x="9775370" y="2102071"/>
              <a:ext cx="53214" cy="49888"/>
            </a:xfrm>
            <a:custGeom>
              <a:avLst/>
              <a:gdLst>
                <a:gd name="T0" fmla="*/ 15 w 32"/>
                <a:gd name="T1" fmla="*/ 30 h 30"/>
                <a:gd name="T2" fmla="*/ 18 w 32"/>
                <a:gd name="T3" fmla="*/ 28 h 30"/>
                <a:gd name="T4" fmla="*/ 28 w 32"/>
                <a:gd name="T5" fmla="*/ 22 h 30"/>
                <a:gd name="T6" fmla="*/ 32 w 32"/>
                <a:gd name="T7" fmla="*/ 19 h 30"/>
                <a:gd name="T8" fmla="*/ 23 w 32"/>
                <a:gd name="T9" fmla="*/ 0 h 30"/>
                <a:gd name="T10" fmla="*/ 17 w 32"/>
                <a:gd name="T11" fmla="*/ 4 h 30"/>
                <a:gd name="T12" fmla="*/ 7 w 32"/>
                <a:gd name="T13" fmla="*/ 10 h 30"/>
                <a:gd name="T14" fmla="*/ 0 w 32"/>
                <a:gd name="T15" fmla="*/ 14 h 30"/>
                <a:gd name="T16" fmla="*/ 15 w 32"/>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0">
                  <a:moveTo>
                    <a:pt x="15" y="30"/>
                  </a:moveTo>
                  <a:lnTo>
                    <a:pt x="18" y="28"/>
                  </a:lnTo>
                  <a:lnTo>
                    <a:pt x="28" y="22"/>
                  </a:lnTo>
                  <a:lnTo>
                    <a:pt x="32" y="19"/>
                  </a:lnTo>
                  <a:lnTo>
                    <a:pt x="23" y="0"/>
                  </a:lnTo>
                  <a:lnTo>
                    <a:pt x="17" y="4"/>
                  </a:lnTo>
                  <a:lnTo>
                    <a:pt x="7" y="10"/>
                  </a:lnTo>
                  <a:lnTo>
                    <a:pt x="0" y="14"/>
                  </a:lnTo>
                  <a:lnTo>
                    <a:pt x="15" y="30"/>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9" name="Freeform 207"/>
            <p:cNvSpPr/>
            <p:nvPr/>
          </p:nvSpPr>
          <p:spPr bwMode="auto">
            <a:xfrm>
              <a:off x="9821932" y="2058835"/>
              <a:ext cx="49888" cy="49888"/>
            </a:xfrm>
            <a:custGeom>
              <a:avLst/>
              <a:gdLst>
                <a:gd name="T0" fmla="*/ 20 w 30"/>
                <a:gd name="T1" fmla="*/ 30 h 30"/>
                <a:gd name="T2" fmla="*/ 22 w 30"/>
                <a:gd name="T3" fmla="*/ 26 h 30"/>
                <a:gd name="T4" fmla="*/ 27 w 30"/>
                <a:gd name="T5" fmla="*/ 16 h 30"/>
                <a:gd name="T6" fmla="*/ 30 w 30"/>
                <a:gd name="T7" fmla="*/ 12 h 30"/>
                <a:gd name="T8" fmla="*/ 12 w 30"/>
                <a:gd name="T9" fmla="*/ 0 h 30"/>
                <a:gd name="T10" fmla="*/ 9 w 30"/>
                <a:gd name="T11" fmla="*/ 6 h 30"/>
                <a:gd name="T12" fmla="*/ 4 w 30"/>
                <a:gd name="T13" fmla="*/ 16 h 30"/>
                <a:gd name="T14" fmla="*/ 0 w 30"/>
                <a:gd name="T15" fmla="*/ 22 h 30"/>
                <a:gd name="T16" fmla="*/ 20 w 30"/>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20" y="30"/>
                  </a:moveTo>
                  <a:lnTo>
                    <a:pt x="22" y="26"/>
                  </a:lnTo>
                  <a:lnTo>
                    <a:pt x="27" y="16"/>
                  </a:lnTo>
                  <a:lnTo>
                    <a:pt x="30" y="12"/>
                  </a:lnTo>
                  <a:lnTo>
                    <a:pt x="12" y="0"/>
                  </a:lnTo>
                  <a:lnTo>
                    <a:pt x="9" y="6"/>
                  </a:lnTo>
                  <a:lnTo>
                    <a:pt x="4" y="16"/>
                  </a:lnTo>
                  <a:lnTo>
                    <a:pt x="0" y="22"/>
                  </a:lnTo>
                  <a:lnTo>
                    <a:pt x="20" y="30"/>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0" name="Freeform 208"/>
            <p:cNvSpPr/>
            <p:nvPr/>
          </p:nvSpPr>
          <p:spPr bwMode="auto">
            <a:xfrm>
              <a:off x="9845213" y="2007285"/>
              <a:ext cx="36584" cy="43236"/>
            </a:xfrm>
            <a:custGeom>
              <a:avLst/>
              <a:gdLst>
                <a:gd name="T0" fmla="*/ 22 w 22"/>
                <a:gd name="T1" fmla="*/ 22 h 26"/>
                <a:gd name="T2" fmla="*/ 22 w 22"/>
                <a:gd name="T3" fmla="*/ 17 h 26"/>
                <a:gd name="T4" fmla="*/ 21 w 22"/>
                <a:gd name="T5" fmla="*/ 6 h 26"/>
                <a:gd name="T6" fmla="*/ 21 w 22"/>
                <a:gd name="T7" fmla="*/ 2 h 26"/>
                <a:gd name="T8" fmla="*/ 0 w 22"/>
                <a:gd name="T9" fmla="*/ 0 h 26"/>
                <a:gd name="T10" fmla="*/ 0 w 22"/>
                <a:gd name="T11" fmla="*/ 7 h 26"/>
                <a:gd name="T12" fmla="*/ 1 w 22"/>
                <a:gd name="T13" fmla="*/ 18 h 26"/>
                <a:gd name="T14" fmla="*/ 1 w 22"/>
                <a:gd name="T15" fmla="*/ 26 h 26"/>
                <a:gd name="T16" fmla="*/ 22 w 22"/>
                <a:gd name="T17"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6">
                  <a:moveTo>
                    <a:pt x="22" y="22"/>
                  </a:moveTo>
                  <a:lnTo>
                    <a:pt x="22" y="17"/>
                  </a:lnTo>
                  <a:lnTo>
                    <a:pt x="21" y="6"/>
                  </a:lnTo>
                  <a:lnTo>
                    <a:pt x="21" y="2"/>
                  </a:lnTo>
                  <a:lnTo>
                    <a:pt x="0" y="0"/>
                  </a:lnTo>
                  <a:lnTo>
                    <a:pt x="0" y="7"/>
                  </a:lnTo>
                  <a:lnTo>
                    <a:pt x="1" y="18"/>
                  </a:lnTo>
                  <a:lnTo>
                    <a:pt x="1" y="26"/>
                  </a:lnTo>
                  <a:lnTo>
                    <a:pt x="22" y="22"/>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1" name="Freeform 209"/>
            <p:cNvSpPr/>
            <p:nvPr/>
          </p:nvSpPr>
          <p:spPr bwMode="auto">
            <a:xfrm>
              <a:off x="9821932" y="1945756"/>
              <a:ext cx="49888" cy="49888"/>
            </a:xfrm>
            <a:custGeom>
              <a:avLst/>
              <a:gdLst>
                <a:gd name="T0" fmla="*/ 30 w 30"/>
                <a:gd name="T1" fmla="*/ 16 h 30"/>
                <a:gd name="T2" fmla="*/ 27 w 30"/>
                <a:gd name="T3" fmla="*/ 13 h 30"/>
                <a:gd name="T4" fmla="*/ 21 w 30"/>
                <a:gd name="T5" fmla="*/ 4 h 30"/>
                <a:gd name="T6" fmla="*/ 20 w 30"/>
                <a:gd name="T7" fmla="*/ 0 h 30"/>
                <a:gd name="T8" fmla="*/ 0 w 30"/>
                <a:gd name="T9" fmla="*/ 8 h 30"/>
                <a:gd name="T10" fmla="*/ 4 w 30"/>
                <a:gd name="T11" fmla="*/ 15 h 30"/>
                <a:gd name="T12" fmla="*/ 10 w 30"/>
                <a:gd name="T13" fmla="*/ 24 h 30"/>
                <a:gd name="T14" fmla="*/ 14 w 30"/>
                <a:gd name="T15" fmla="*/ 30 h 30"/>
                <a:gd name="T16" fmla="*/ 30 w 30"/>
                <a:gd name="T17"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30" y="16"/>
                  </a:moveTo>
                  <a:lnTo>
                    <a:pt x="27" y="13"/>
                  </a:lnTo>
                  <a:lnTo>
                    <a:pt x="21" y="4"/>
                  </a:lnTo>
                  <a:lnTo>
                    <a:pt x="20" y="0"/>
                  </a:lnTo>
                  <a:lnTo>
                    <a:pt x="0" y="8"/>
                  </a:lnTo>
                  <a:lnTo>
                    <a:pt x="4" y="15"/>
                  </a:lnTo>
                  <a:lnTo>
                    <a:pt x="10" y="24"/>
                  </a:lnTo>
                  <a:lnTo>
                    <a:pt x="14" y="30"/>
                  </a:lnTo>
                  <a:lnTo>
                    <a:pt x="30" y="16"/>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2" name="Freeform 210"/>
            <p:cNvSpPr/>
            <p:nvPr/>
          </p:nvSpPr>
          <p:spPr bwMode="auto">
            <a:xfrm>
              <a:off x="9778696" y="1902520"/>
              <a:ext cx="49888" cy="49888"/>
            </a:xfrm>
            <a:custGeom>
              <a:avLst/>
              <a:gdLst>
                <a:gd name="T0" fmla="*/ 30 w 30"/>
                <a:gd name="T1" fmla="*/ 9 h 30"/>
                <a:gd name="T2" fmla="*/ 26 w 30"/>
                <a:gd name="T3" fmla="*/ 7 h 30"/>
                <a:gd name="T4" fmla="*/ 16 w 30"/>
                <a:gd name="T5" fmla="*/ 2 h 30"/>
                <a:gd name="T6" fmla="*/ 12 w 30"/>
                <a:gd name="T7" fmla="*/ 0 h 30"/>
                <a:gd name="T8" fmla="*/ 0 w 30"/>
                <a:gd name="T9" fmla="*/ 17 h 30"/>
                <a:gd name="T10" fmla="*/ 6 w 30"/>
                <a:gd name="T11" fmla="*/ 21 h 30"/>
                <a:gd name="T12" fmla="*/ 16 w 30"/>
                <a:gd name="T13" fmla="*/ 26 h 30"/>
                <a:gd name="T14" fmla="*/ 23 w 30"/>
                <a:gd name="T15" fmla="*/ 30 h 30"/>
                <a:gd name="T16" fmla="*/ 30 w 30"/>
                <a:gd name="T17"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30" y="9"/>
                  </a:moveTo>
                  <a:lnTo>
                    <a:pt x="26" y="7"/>
                  </a:lnTo>
                  <a:lnTo>
                    <a:pt x="16" y="2"/>
                  </a:lnTo>
                  <a:lnTo>
                    <a:pt x="12" y="0"/>
                  </a:lnTo>
                  <a:lnTo>
                    <a:pt x="0" y="17"/>
                  </a:lnTo>
                  <a:lnTo>
                    <a:pt x="6" y="21"/>
                  </a:lnTo>
                  <a:lnTo>
                    <a:pt x="16" y="26"/>
                  </a:lnTo>
                  <a:lnTo>
                    <a:pt x="23" y="30"/>
                  </a:lnTo>
                  <a:lnTo>
                    <a:pt x="30" y="9"/>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3" name="Freeform 211"/>
            <p:cNvSpPr>
              <a:spLocks noEditPoints="1"/>
            </p:cNvSpPr>
            <p:nvPr/>
          </p:nvSpPr>
          <p:spPr bwMode="auto">
            <a:xfrm>
              <a:off x="9632359" y="1912498"/>
              <a:ext cx="229484" cy="226158"/>
            </a:xfrm>
            <a:custGeom>
              <a:avLst/>
              <a:gdLst>
                <a:gd name="T0" fmla="*/ 55 w 110"/>
                <a:gd name="T1" fmla="*/ 108 h 108"/>
                <a:gd name="T2" fmla="*/ 1 w 110"/>
                <a:gd name="T3" fmla="*/ 57 h 108"/>
                <a:gd name="T4" fmla="*/ 53 w 110"/>
                <a:gd name="T5" fmla="*/ 1 h 108"/>
                <a:gd name="T6" fmla="*/ 109 w 110"/>
                <a:gd name="T7" fmla="*/ 52 h 108"/>
                <a:gd name="T8" fmla="*/ 57 w 110"/>
                <a:gd name="T9" fmla="*/ 108 h 108"/>
                <a:gd name="T10" fmla="*/ 55 w 110"/>
                <a:gd name="T11" fmla="*/ 108 h 108"/>
                <a:gd name="T12" fmla="*/ 55 w 110"/>
                <a:gd name="T13" fmla="*/ 16 h 108"/>
                <a:gd name="T14" fmla="*/ 53 w 110"/>
                <a:gd name="T15" fmla="*/ 16 h 108"/>
                <a:gd name="T16" fmla="*/ 16 w 110"/>
                <a:gd name="T17" fmla="*/ 56 h 108"/>
                <a:gd name="T18" fmla="*/ 57 w 110"/>
                <a:gd name="T19" fmla="*/ 94 h 108"/>
                <a:gd name="T20" fmla="*/ 94 w 110"/>
                <a:gd name="T21" fmla="*/ 53 h 108"/>
                <a:gd name="T22" fmla="*/ 55 w 110"/>
                <a:gd name="T23"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08">
                  <a:moveTo>
                    <a:pt x="55" y="108"/>
                  </a:moveTo>
                  <a:cubicBezTo>
                    <a:pt x="26" y="108"/>
                    <a:pt x="2" y="86"/>
                    <a:pt x="1" y="57"/>
                  </a:cubicBezTo>
                  <a:cubicBezTo>
                    <a:pt x="0" y="27"/>
                    <a:pt x="23" y="2"/>
                    <a:pt x="53" y="1"/>
                  </a:cubicBezTo>
                  <a:cubicBezTo>
                    <a:pt x="83" y="0"/>
                    <a:pt x="108" y="23"/>
                    <a:pt x="109" y="52"/>
                  </a:cubicBezTo>
                  <a:cubicBezTo>
                    <a:pt x="110" y="82"/>
                    <a:pt x="87" y="107"/>
                    <a:pt x="57" y="108"/>
                  </a:cubicBezTo>
                  <a:cubicBezTo>
                    <a:pt x="56" y="108"/>
                    <a:pt x="56" y="108"/>
                    <a:pt x="55" y="108"/>
                  </a:cubicBezTo>
                  <a:close/>
                  <a:moveTo>
                    <a:pt x="55" y="16"/>
                  </a:moveTo>
                  <a:cubicBezTo>
                    <a:pt x="54" y="16"/>
                    <a:pt x="54" y="16"/>
                    <a:pt x="53" y="16"/>
                  </a:cubicBezTo>
                  <a:cubicBezTo>
                    <a:pt x="32" y="16"/>
                    <a:pt x="15" y="35"/>
                    <a:pt x="16" y="56"/>
                  </a:cubicBezTo>
                  <a:cubicBezTo>
                    <a:pt x="17" y="78"/>
                    <a:pt x="35" y="94"/>
                    <a:pt x="57" y="94"/>
                  </a:cubicBezTo>
                  <a:cubicBezTo>
                    <a:pt x="78" y="93"/>
                    <a:pt x="95" y="75"/>
                    <a:pt x="94" y="53"/>
                  </a:cubicBezTo>
                  <a:cubicBezTo>
                    <a:pt x="93" y="32"/>
                    <a:pt x="76" y="16"/>
                    <a:pt x="55" y="16"/>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19" name="组合 118"/>
          <p:cNvGrpSpPr/>
          <p:nvPr/>
        </p:nvGrpSpPr>
        <p:grpSpPr>
          <a:xfrm>
            <a:off x="1373160" y="4371318"/>
            <a:ext cx="364827" cy="389228"/>
            <a:chOff x="6025477" y="5703965"/>
            <a:chExt cx="522158" cy="557080"/>
          </a:xfrm>
          <a:solidFill>
            <a:schemeClr val="bg1"/>
          </a:solidFill>
        </p:grpSpPr>
        <p:sp>
          <p:nvSpPr>
            <p:cNvPr id="126" name="Freeform 348"/>
            <p:cNvSpPr/>
            <p:nvPr/>
          </p:nvSpPr>
          <p:spPr bwMode="auto">
            <a:xfrm>
              <a:off x="6278241" y="5703965"/>
              <a:ext cx="31596" cy="78158"/>
            </a:xfrm>
            <a:custGeom>
              <a:avLst/>
              <a:gdLst>
                <a:gd name="T0" fmla="*/ 8 w 15"/>
                <a:gd name="T1" fmla="*/ 38 h 38"/>
                <a:gd name="T2" fmla="*/ 0 w 15"/>
                <a:gd name="T3" fmla="*/ 30 h 38"/>
                <a:gd name="T4" fmla="*/ 0 w 15"/>
                <a:gd name="T5" fmla="*/ 7 h 38"/>
                <a:gd name="T6" fmla="*/ 8 w 15"/>
                <a:gd name="T7" fmla="*/ 0 h 38"/>
                <a:gd name="T8" fmla="*/ 15 w 15"/>
                <a:gd name="T9" fmla="*/ 7 h 38"/>
                <a:gd name="T10" fmla="*/ 15 w 15"/>
                <a:gd name="T11" fmla="*/ 30 h 38"/>
                <a:gd name="T12" fmla="*/ 8 w 15"/>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 h="38">
                  <a:moveTo>
                    <a:pt x="8" y="38"/>
                  </a:moveTo>
                  <a:cubicBezTo>
                    <a:pt x="4" y="38"/>
                    <a:pt x="0" y="34"/>
                    <a:pt x="0" y="30"/>
                  </a:cubicBezTo>
                  <a:cubicBezTo>
                    <a:pt x="0" y="7"/>
                    <a:pt x="0" y="7"/>
                    <a:pt x="0" y="7"/>
                  </a:cubicBezTo>
                  <a:cubicBezTo>
                    <a:pt x="0" y="3"/>
                    <a:pt x="4" y="0"/>
                    <a:pt x="8" y="0"/>
                  </a:cubicBezTo>
                  <a:cubicBezTo>
                    <a:pt x="12" y="0"/>
                    <a:pt x="15" y="3"/>
                    <a:pt x="15" y="7"/>
                  </a:cubicBezTo>
                  <a:cubicBezTo>
                    <a:pt x="15" y="30"/>
                    <a:pt x="15" y="30"/>
                    <a:pt x="15" y="30"/>
                  </a:cubicBezTo>
                  <a:cubicBezTo>
                    <a:pt x="15" y="34"/>
                    <a:pt x="12" y="38"/>
                    <a:pt x="8" y="38"/>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7" name="Freeform 349"/>
            <p:cNvSpPr/>
            <p:nvPr/>
          </p:nvSpPr>
          <p:spPr bwMode="auto">
            <a:xfrm>
              <a:off x="6153521" y="5730572"/>
              <a:ext cx="58203" cy="73169"/>
            </a:xfrm>
            <a:custGeom>
              <a:avLst/>
              <a:gdLst>
                <a:gd name="T0" fmla="*/ 20 w 28"/>
                <a:gd name="T1" fmla="*/ 35 h 35"/>
                <a:gd name="T2" fmla="*/ 13 w 28"/>
                <a:gd name="T3" fmla="*/ 32 h 35"/>
                <a:gd name="T4" fmla="*/ 2 w 28"/>
                <a:gd name="T5" fmla="*/ 12 h 35"/>
                <a:gd name="T6" fmla="*/ 4 w 28"/>
                <a:gd name="T7" fmla="*/ 2 h 35"/>
                <a:gd name="T8" fmla="*/ 14 w 28"/>
                <a:gd name="T9" fmla="*/ 5 h 35"/>
                <a:gd name="T10" fmla="*/ 26 w 28"/>
                <a:gd name="T11" fmla="*/ 25 h 35"/>
                <a:gd name="T12" fmla="*/ 23 w 28"/>
                <a:gd name="T13" fmla="*/ 35 h 35"/>
                <a:gd name="T14" fmla="*/ 20 w 28"/>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35">
                  <a:moveTo>
                    <a:pt x="20" y="35"/>
                  </a:moveTo>
                  <a:cubicBezTo>
                    <a:pt x="17" y="35"/>
                    <a:pt x="15" y="34"/>
                    <a:pt x="13" y="32"/>
                  </a:cubicBezTo>
                  <a:cubicBezTo>
                    <a:pt x="2" y="12"/>
                    <a:pt x="2" y="12"/>
                    <a:pt x="2" y="12"/>
                  </a:cubicBezTo>
                  <a:cubicBezTo>
                    <a:pt x="0" y="8"/>
                    <a:pt x="1" y="4"/>
                    <a:pt x="4" y="2"/>
                  </a:cubicBezTo>
                  <a:cubicBezTo>
                    <a:pt x="8" y="0"/>
                    <a:pt x="12" y="1"/>
                    <a:pt x="14" y="5"/>
                  </a:cubicBezTo>
                  <a:cubicBezTo>
                    <a:pt x="26" y="25"/>
                    <a:pt x="26" y="25"/>
                    <a:pt x="26" y="25"/>
                  </a:cubicBezTo>
                  <a:cubicBezTo>
                    <a:pt x="28" y="28"/>
                    <a:pt x="27" y="33"/>
                    <a:pt x="23" y="35"/>
                  </a:cubicBezTo>
                  <a:cubicBezTo>
                    <a:pt x="22" y="35"/>
                    <a:pt x="21" y="35"/>
                    <a:pt x="20" y="35"/>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8" name="Freeform 350"/>
            <p:cNvSpPr/>
            <p:nvPr/>
          </p:nvSpPr>
          <p:spPr bwMode="auto">
            <a:xfrm>
              <a:off x="6060397" y="5818707"/>
              <a:ext cx="76495" cy="56539"/>
            </a:xfrm>
            <a:custGeom>
              <a:avLst/>
              <a:gdLst>
                <a:gd name="T0" fmla="*/ 28 w 37"/>
                <a:gd name="T1" fmla="*/ 27 h 27"/>
                <a:gd name="T2" fmla="*/ 25 w 37"/>
                <a:gd name="T3" fmla="*/ 26 h 27"/>
                <a:gd name="T4" fmla="*/ 5 w 37"/>
                <a:gd name="T5" fmla="*/ 14 h 27"/>
                <a:gd name="T6" fmla="*/ 2 w 37"/>
                <a:gd name="T7" fmla="*/ 5 h 27"/>
                <a:gd name="T8" fmla="*/ 12 w 37"/>
                <a:gd name="T9" fmla="*/ 2 h 27"/>
                <a:gd name="T10" fmla="*/ 32 w 37"/>
                <a:gd name="T11" fmla="*/ 14 h 27"/>
                <a:gd name="T12" fmla="*/ 35 w 37"/>
                <a:gd name="T13" fmla="*/ 23 h 27"/>
                <a:gd name="T14" fmla="*/ 28 w 3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7">
                  <a:moveTo>
                    <a:pt x="28" y="27"/>
                  </a:moveTo>
                  <a:cubicBezTo>
                    <a:pt x="27" y="27"/>
                    <a:pt x="26" y="27"/>
                    <a:pt x="25" y="26"/>
                  </a:cubicBezTo>
                  <a:cubicBezTo>
                    <a:pt x="5" y="14"/>
                    <a:pt x="5" y="14"/>
                    <a:pt x="5" y="14"/>
                  </a:cubicBezTo>
                  <a:cubicBezTo>
                    <a:pt x="1" y="12"/>
                    <a:pt x="0" y="8"/>
                    <a:pt x="2" y="5"/>
                  </a:cubicBezTo>
                  <a:cubicBezTo>
                    <a:pt x="4" y="1"/>
                    <a:pt x="9" y="0"/>
                    <a:pt x="12" y="2"/>
                  </a:cubicBezTo>
                  <a:cubicBezTo>
                    <a:pt x="32" y="14"/>
                    <a:pt x="32" y="14"/>
                    <a:pt x="32" y="14"/>
                  </a:cubicBezTo>
                  <a:cubicBezTo>
                    <a:pt x="35" y="16"/>
                    <a:pt x="37" y="20"/>
                    <a:pt x="35" y="23"/>
                  </a:cubicBezTo>
                  <a:cubicBezTo>
                    <a:pt x="33" y="26"/>
                    <a:pt x="31" y="27"/>
                    <a:pt x="28" y="27"/>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9" name="Freeform 351"/>
            <p:cNvSpPr/>
            <p:nvPr/>
          </p:nvSpPr>
          <p:spPr bwMode="auto">
            <a:xfrm>
              <a:off x="6025477" y="5943426"/>
              <a:ext cx="78158" cy="28270"/>
            </a:xfrm>
            <a:custGeom>
              <a:avLst/>
              <a:gdLst>
                <a:gd name="T0" fmla="*/ 31 w 38"/>
                <a:gd name="T1" fmla="*/ 14 h 14"/>
                <a:gd name="T2" fmla="*/ 8 w 38"/>
                <a:gd name="T3" fmla="*/ 14 h 14"/>
                <a:gd name="T4" fmla="*/ 0 w 38"/>
                <a:gd name="T5" fmla="*/ 7 h 14"/>
                <a:gd name="T6" fmla="*/ 8 w 38"/>
                <a:gd name="T7" fmla="*/ 0 h 14"/>
                <a:gd name="T8" fmla="*/ 31 w 38"/>
                <a:gd name="T9" fmla="*/ 0 h 14"/>
                <a:gd name="T10" fmla="*/ 38 w 38"/>
                <a:gd name="T11" fmla="*/ 7 h 14"/>
                <a:gd name="T12" fmla="*/ 31 w 38"/>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8" h="14">
                  <a:moveTo>
                    <a:pt x="31" y="14"/>
                  </a:moveTo>
                  <a:cubicBezTo>
                    <a:pt x="8" y="14"/>
                    <a:pt x="8" y="14"/>
                    <a:pt x="8" y="14"/>
                  </a:cubicBezTo>
                  <a:cubicBezTo>
                    <a:pt x="4" y="14"/>
                    <a:pt x="0" y="11"/>
                    <a:pt x="0" y="7"/>
                  </a:cubicBezTo>
                  <a:cubicBezTo>
                    <a:pt x="0" y="3"/>
                    <a:pt x="4" y="0"/>
                    <a:pt x="8" y="0"/>
                  </a:cubicBezTo>
                  <a:cubicBezTo>
                    <a:pt x="31" y="0"/>
                    <a:pt x="31" y="0"/>
                    <a:pt x="31" y="0"/>
                  </a:cubicBezTo>
                  <a:cubicBezTo>
                    <a:pt x="35" y="0"/>
                    <a:pt x="38" y="3"/>
                    <a:pt x="38" y="7"/>
                  </a:cubicBezTo>
                  <a:cubicBezTo>
                    <a:pt x="38" y="11"/>
                    <a:pt x="35" y="14"/>
                    <a:pt x="31" y="14"/>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0" name="Freeform 352"/>
            <p:cNvSpPr/>
            <p:nvPr/>
          </p:nvSpPr>
          <p:spPr bwMode="auto">
            <a:xfrm>
              <a:off x="6052083" y="6041539"/>
              <a:ext cx="76495" cy="56539"/>
            </a:xfrm>
            <a:custGeom>
              <a:avLst/>
              <a:gdLst>
                <a:gd name="T0" fmla="*/ 9 w 37"/>
                <a:gd name="T1" fmla="*/ 27 h 27"/>
                <a:gd name="T2" fmla="*/ 2 w 37"/>
                <a:gd name="T3" fmla="*/ 23 h 27"/>
                <a:gd name="T4" fmla="*/ 5 w 37"/>
                <a:gd name="T5" fmla="*/ 13 h 27"/>
                <a:gd name="T6" fmla="*/ 25 w 37"/>
                <a:gd name="T7" fmla="*/ 2 h 27"/>
                <a:gd name="T8" fmla="*/ 35 w 37"/>
                <a:gd name="T9" fmla="*/ 4 h 27"/>
                <a:gd name="T10" fmla="*/ 32 w 37"/>
                <a:gd name="T11" fmla="*/ 14 h 27"/>
                <a:gd name="T12" fmla="*/ 12 w 37"/>
                <a:gd name="T13" fmla="*/ 26 h 27"/>
                <a:gd name="T14" fmla="*/ 9 w 3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7">
                  <a:moveTo>
                    <a:pt x="9" y="27"/>
                  </a:moveTo>
                  <a:cubicBezTo>
                    <a:pt x="6" y="27"/>
                    <a:pt x="4" y="25"/>
                    <a:pt x="2" y="23"/>
                  </a:cubicBezTo>
                  <a:cubicBezTo>
                    <a:pt x="0" y="20"/>
                    <a:pt x="2" y="15"/>
                    <a:pt x="5" y="13"/>
                  </a:cubicBezTo>
                  <a:cubicBezTo>
                    <a:pt x="25" y="2"/>
                    <a:pt x="25" y="2"/>
                    <a:pt x="25" y="2"/>
                  </a:cubicBezTo>
                  <a:cubicBezTo>
                    <a:pt x="29" y="0"/>
                    <a:pt x="33" y="1"/>
                    <a:pt x="35" y="4"/>
                  </a:cubicBezTo>
                  <a:cubicBezTo>
                    <a:pt x="37" y="8"/>
                    <a:pt x="36" y="12"/>
                    <a:pt x="32" y="14"/>
                  </a:cubicBezTo>
                  <a:cubicBezTo>
                    <a:pt x="12" y="26"/>
                    <a:pt x="12" y="26"/>
                    <a:pt x="12" y="26"/>
                  </a:cubicBezTo>
                  <a:cubicBezTo>
                    <a:pt x="11" y="26"/>
                    <a:pt x="10" y="27"/>
                    <a:pt x="9" y="27"/>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1" name="Freeform 353"/>
            <p:cNvSpPr/>
            <p:nvPr/>
          </p:nvSpPr>
          <p:spPr bwMode="auto">
            <a:xfrm>
              <a:off x="6437882" y="6053179"/>
              <a:ext cx="76495" cy="56539"/>
            </a:xfrm>
            <a:custGeom>
              <a:avLst/>
              <a:gdLst>
                <a:gd name="T0" fmla="*/ 29 w 37"/>
                <a:gd name="T1" fmla="*/ 27 h 27"/>
                <a:gd name="T2" fmla="*/ 25 w 37"/>
                <a:gd name="T3" fmla="*/ 26 h 27"/>
                <a:gd name="T4" fmla="*/ 5 w 37"/>
                <a:gd name="T5" fmla="*/ 15 h 27"/>
                <a:gd name="T6" fmla="*/ 2 w 37"/>
                <a:gd name="T7" fmla="*/ 5 h 27"/>
                <a:gd name="T8" fmla="*/ 12 w 37"/>
                <a:gd name="T9" fmla="*/ 2 h 27"/>
                <a:gd name="T10" fmla="*/ 32 w 37"/>
                <a:gd name="T11" fmla="*/ 14 h 27"/>
                <a:gd name="T12" fmla="*/ 35 w 37"/>
                <a:gd name="T13" fmla="*/ 23 h 27"/>
                <a:gd name="T14" fmla="*/ 29 w 3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7">
                  <a:moveTo>
                    <a:pt x="29" y="27"/>
                  </a:moveTo>
                  <a:cubicBezTo>
                    <a:pt x="27" y="27"/>
                    <a:pt x="26" y="27"/>
                    <a:pt x="25" y="26"/>
                  </a:cubicBezTo>
                  <a:cubicBezTo>
                    <a:pt x="5" y="15"/>
                    <a:pt x="5" y="15"/>
                    <a:pt x="5" y="15"/>
                  </a:cubicBezTo>
                  <a:cubicBezTo>
                    <a:pt x="1" y="13"/>
                    <a:pt x="0" y="8"/>
                    <a:pt x="2" y="5"/>
                  </a:cubicBezTo>
                  <a:cubicBezTo>
                    <a:pt x="4" y="1"/>
                    <a:pt x="9" y="0"/>
                    <a:pt x="12" y="2"/>
                  </a:cubicBezTo>
                  <a:cubicBezTo>
                    <a:pt x="32" y="14"/>
                    <a:pt x="32" y="14"/>
                    <a:pt x="32" y="14"/>
                  </a:cubicBezTo>
                  <a:cubicBezTo>
                    <a:pt x="36" y="16"/>
                    <a:pt x="37" y="20"/>
                    <a:pt x="35" y="23"/>
                  </a:cubicBezTo>
                  <a:cubicBezTo>
                    <a:pt x="34" y="26"/>
                    <a:pt x="31" y="27"/>
                    <a:pt x="29" y="27"/>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2" name="Freeform 354"/>
            <p:cNvSpPr/>
            <p:nvPr/>
          </p:nvSpPr>
          <p:spPr bwMode="auto">
            <a:xfrm>
              <a:off x="6471140" y="5958393"/>
              <a:ext cx="76495" cy="28270"/>
            </a:xfrm>
            <a:custGeom>
              <a:avLst/>
              <a:gdLst>
                <a:gd name="T0" fmla="*/ 30 w 37"/>
                <a:gd name="T1" fmla="*/ 14 h 14"/>
                <a:gd name="T2" fmla="*/ 7 w 37"/>
                <a:gd name="T3" fmla="*/ 14 h 14"/>
                <a:gd name="T4" fmla="*/ 0 w 37"/>
                <a:gd name="T5" fmla="*/ 7 h 14"/>
                <a:gd name="T6" fmla="*/ 7 w 37"/>
                <a:gd name="T7" fmla="*/ 0 h 14"/>
                <a:gd name="T8" fmla="*/ 30 w 37"/>
                <a:gd name="T9" fmla="*/ 0 h 14"/>
                <a:gd name="T10" fmla="*/ 37 w 37"/>
                <a:gd name="T11" fmla="*/ 7 h 14"/>
                <a:gd name="T12" fmla="*/ 30 w 3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7" h="14">
                  <a:moveTo>
                    <a:pt x="30" y="14"/>
                  </a:moveTo>
                  <a:cubicBezTo>
                    <a:pt x="7" y="14"/>
                    <a:pt x="7" y="14"/>
                    <a:pt x="7" y="14"/>
                  </a:cubicBezTo>
                  <a:cubicBezTo>
                    <a:pt x="3" y="14"/>
                    <a:pt x="0" y="11"/>
                    <a:pt x="0" y="7"/>
                  </a:cubicBezTo>
                  <a:cubicBezTo>
                    <a:pt x="0" y="3"/>
                    <a:pt x="3" y="0"/>
                    <a:pt x="7" y="0"/>
                  </a:cubicBezTo>
                  <a:cubicBezTo>
                    <a:pt x="30" y="0"/>
                    <a:pt x="30" y="0"/>
                    <a:pt x="30" y="0"/>
                  </a:cubicBezTo>
                  <a:cubicBezTo>
                    <a:pt x="34" y="0"/>
                    <a:pt x="37" y="3"/>
                    <a:pt x="37" y="7"/>
                  </a:cubicBezTo>
                  <a:cubicBezTo>
                    <a:pt x="37" y="11"/>
                    <a:pt x="34" y="14"/>
                    <a:pt x="30" y="14"/>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3" name="Freeform 355"/>
            <p:cNvSpPr/>
            <p:nvPr/>
          </p:nvSpPr>
          <p:spPr bwMode="auto">
            <a:xfrm>
              <a:off x="6446196" y="5830347"/>
              <a:ext cx="76495" cy="56539"/>
            </a:xfrm>
            <a:custGeom>
              <a:avLst/>
              <a:gdLst>
                <a:gd name="T0" fmla="*/ 8 w 37"/>
                <a:gd name="T1" fmla="*/ 27 h 27"/>
                <a:gd name="T2" fmla="*/ 2 w 37"/>
                <a:gd name="T3" fmla="*/ 24 h 27"/>
                <a:gd name="T4" fmla="*/ 5 w 37"/>
                <a:gd name="T5" fmla="*/ 14 h 27"/>
                <a:gd name="T6" fmla="*/ 25 w 37"/>
                <a:gd name="T7" fmla="*/ 2 h 27"/>
                <a:gd name="T8" fmla="*/ 35 w 37"/>
                <a:gd name="T9" fmla="*/ 5 h 27"/>
                <a:gd name="T10" fmla="*/ 32 w 37"/>
                <a:gd name="T11" fmla="*/ 15 h 27"/>
                <a:gd name="T12" fmla="*/ 12 w 37"/>
                <a:gd name="T13" fmla="*/ 26 h 27"/>
                <a:gd name="T14" fmla="*/ 8 w 3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7">
                  <a:moveTo>
                    <a:pt x="8" y="27"/>
                  </a:moveTo>
                  <a:cubicBezTo>
                    <a:pt x="6" y="27"/>
                    <a:pt x="3" y="26"/>
                    <a:pt x="2" y="24"/>
                  </a:cubicBezTo>
                  <a:cubicBezTo>
                    <a:pt x="0" y="20"/>
                    <a:pt x="1" y="16"/>
                    <a:pt x="5" y="14"/>
                  </a:cubicBezTo>
                  <a:cubicBezTo>
                    <a:pt x="25" y="2"/>
                    <a:pt x="25" y="2"/>
                    <a:pt x="25" y="2"/>
                  </a:cubicBezTo>
                  <a:cubicBezTo>
                    <a:pt x="28" y="0"/>
                    <a:pt x="33" y="1"/>
                    <a:pt x="35" y="5"/>
                  </a:cubicBezTo>
                  <a:cubicBezTo>
                    <a:pt x="37" y="8"/>
                    <a:pt x="35" y="13"/>
                    <a:pt x="32" y="15"/>
                  </a:cubicBezTo>
                  <a:cubicBezTo>
                    <a:pt x="12" y="26"/>
                    <a:pt x="12" y="26"/>
                    <a:pt x="12" y="26"/>
                  </a:cubicBezTo>
                  <a:cubicBezTo>
                    <a:pt x="11" y="27"/>
                    <a:pt x="9" y="27"/>
                    <a:pt x="8" y="27"/>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4" name="Freeform 356"/>
            <p:cNvSpPr/>
            <p:nvPr/>
          </p:nvSpPr>
          <p:spPr bwMode="auto">
            <a:xfrm>
              <a:off x="6376353" y="5738887"/>
              <a:ext cx="59865" cy="73169"/>
            </a:xfrm>
            <a:custGeom>
              <a:avLst/>
              <a:gdLst>
                <a:gd name="T0" fmla="*/ 8 w 28"/>
                <a:gd name="T1" fmla="*/ 35 h 35"/>
                <a:gd name="T2" fmla="*/ 4 w 28"/>
                <a:gd name="T3" fmla="*/ 34 h 35"/>
                <a:gd name="T4" fmla="*/ 2 w 28"/>
                <a:gd name="T5" fmla="*/ 24 h 35"/>
                <a:gd name="T6" fmla="*/ 13 w 28"/>
                <a:gd name="T7" fmla="*/ 4 h 35"/>
                <a:gd name="T8" fmla="*/ 23 w 28"/>
                <a:gd name="T9" fmla="*/ 2 h 35"/>
                <a:gd name="T10" fmla="*/ 26 w 28"/>
                <a:gd name="T11" fmla="*/ 11 h 35"/>
                <a:gd name="T12" fmla="*/ 14 w 28"/>
                <a:gd name="T13" fmla="*/ 32 h 35"/>
                <a:gd name="T14" fmla="*/ 8 w 28"/>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35">
                  <a:moveTo>
                    <a:pt x="8" y="35"/>
                  </a:moveTo>
                  <a:cubicBezTo>
                    <a:pt x="7" y="35"/>
                    <a:pt x="5" y="35"/>
                    <a:pt x="4" y="34"/>
                  </a:cubicBezTo>
                  <a:cubicBezTo>
                    <a:pt x="1" y="32"/>
                    <a:pt x="0" y="28"/>
                    <a:pt x="2" y="24"/>
                  </a:cubicBezTo>
                  <a:cubicBezTo>
                    <a:pt x="13" y="4"/>
                    <a:pt x="13" y="4"/>
                    <a:pt x="13" y="4"/>
                  </a:cubicBezTo>
                  <a:cubicBezTo>
                    <a:pt x="15" y="1"/>
                    <a:pt x="19" y="0"/>
                    <a:pt x="23" y="2"/>
                  </a:cubicBezTo>
                  <a:cubicBezTo>
                    <a:pt x="26" y="4"/>
                    <a:pt x="28" y="8"/>
                    <a:pt x="26" y="11"/>
                  </a:cubicBezTo>
                  <a:cubicBezTo>
                    <a:pt x="14" y="32"/>
                    <a:pt x="14" y="32"/>
                    <a:pt x="14" y="32"/>
                  </a:cubicBezTo>
                  <a:cubicBezTo>
                    <a:pt x="13" y="34"/>
                    <a:pt x="10" y="35"/>
                    <a:pt x="8" y="35"/>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5" name="Freeform 357"/>
            <p:cNvSpPr>
              <a:spLocks noEditPoints="1"/>
            </p:cNvSpPr>
            <p:nvPr/>
          </p:nvSpPr>
          <p:spPr bwMode="auto">
            <a:xfrm>
              <a:off x="6146870" y="5828685"/>
              <a:ext cx="281035" cy="337574"/>
            </a:xfrm>
            <a:custGeom>
              <a:avLst/>
              <a:gdLst>
                <a:gd name="T0" fmla="*/ 67 w 134"/>
                <a:gd name="T1" fmla="*/ 0 h 162"/>
                <a:gd name="T2" fmla="*/ 0 w 134"/>
                <a:gd name="T3" fmla="*/ 73 h 162"/>
                <a:gd name="T4" fmla="*/ 31 w 134"/>
                <a:gd name="T5" fmla="*/ 162 h 162"/>
                <a:gd name="T6" fmla="*/ 71 w 134"/>
                <a:gd name="T7" fmla="*/ 162 h 162"/>
                <a:gd name="T8" fmla="*/ 107 w 134"/>
                <a:gd name="T9" fmla="*/ 132 h 162"/>
                <a:gd name="T10" fmla="*/ 134 w 134"/>
                <a:gd name="T11" fmla="*/ 67 h 162"/>
                <a:gd name="T12" fmla="*/ 59 w 134"/>
                <a:gd name="T13" fmla="*/ 118 h 162"/>
                <a:gd name="T14" fmla="*/ 45 w 134"/>
                <a:gd name="T15" fmla="*/ 91 h 162"/>
                <a:gd name="T16" fmla="*/ 54 w 134"/>
                <a:gd name="T17" fmla="*/ 87 h 162"/>
                <a:gd name="T18" fmla="*/ 73 w 134"/>
                <a:gd name="T19" fmla="*/ 87 h 162"/>
                <a:gd name="T20" fmla="*/ 80 w 134"/>
                <a:gd name="T21" fmla="*/ 92 h 162"/>
                <a:gd name="T22" fmla="*/ 84 w 134"/>
                <a:gd name="T23" fmla="*/ 91 h 162"/>
                <a:gd name="T24" fmla="*/ 71 w 134"/>
                <a:gd name="T25" fmla="*/ 118 h 162"/>
                <a:gd name="T26" fmla="*/ 59 w 134"/>
                <a:gd name="T27" fmla="*/ 150 h 162"/>
                <a:gd name="T28" fmla="*/ 55 w 134"/>
                <a:gd name="T29" fmla="*/ 72 h 162"/>
                <a:gd name="T30" fmla="*/ 57 w 134"/>
                <a:gd name="T31" fmla="*/ 74 h 162"/>
                <a:gd name="T32" fmla="*/ 55 w 134"/>
                <a:gd name="T33" fmla="*/ 72 h 162"/>
                <a:gd name="T34" fmla="*/ 75 w 134"/>
                <a:gd name="T35" fmla="*/ 70 h 162"/>
                <a:gd name="T36" fmla="*/ 76 w 134"/>
                <a:gd name="T37" fmla="*/ 70 h 162"/>
                <a:gd name="T38" fmla="*/ 74 w 134"/>
                <a:gd name="T39" fmla="*/ 71 h 162"/>
                <a:gd name="T40" fmla="*/ 121 w 134"/>
                <a:gd name="T41" fmla="*/ 77 h 162"/>
                <a:gd name="T42" fmla="*/ 98 w 134"/>
                <a:gd name="T43" fmla="*/ 125 h 162"/>
                <a:gd name="T44" fmla="*/ 79 w 134"/>
                <a:gd name="T45" fmla="*/ 150 h 162"/>
                <a:gd name="T46" fmla="*/ 94 w 134"/>
                <a:gd name="T47" fmla="*/ 90 h 162"/>
                <a:gd name="T48" fmla="*/ 87 w 134"/>
                <a:gd name="T49" fmla="*/ 86 h 162"/>
                <a:gd name="T50" fmla="*/ 77 w 134"/>
                <a:gd name="T51" fmla="*/ 85 h 162"/>
                <a:gd name="T52" fmla="*/ 75 w 134"/>
                <a:gd name="T53" fmla="*/ 83 h 162"/>
                <a:gd name="T54" fmla="*/ 75 w 134"/>
                <a:gd name="T55" fmla="*/ 66 h 162"/>
                <a:gd name="T56" fmla="*/ 71 w 134"/>
                <a:gd name="T57" fmla="*/ 82 h 162"/>
                <a:gd name="T58" fmla="*/ 57 w 134"/>
                <a:gd name="T59" fmla="*/ 84 h 162"/>
                <a:gd name="T60" fmla="*/ 57 w 134"/>
                <a:gd name="T61" fmla="*/ 68 h 162"/>
                <a:gd name="T62" fmla="*/ 51 w 134"/>
                <a:gd name="T63" fmla="*/ 81 h 162"/>
                <a:gd name="T64" fmla="*/ 47 w 134"/>
                <a:gd name="T65" fmla="*/ 87 h 162"/>
                <a:gd name="T66" fmla="*/ 43 w 134"/>
                <a:gd name="T67" fmla="*/ 86 h 162"/>
                <a:gd name="T68" fmla="*/ 37 w 134"/>
                <a:gd name="T69" fmla="*/ 84 h 162"/>
                <a:gd name="T70" fmla="*/ 37 w 134"/>
                <a:gd name="T71" fmla="*/ 84 h 162"/>
                <a:gd name="T72" fmla="*/ 37 w 134"/>
                <a:gd name="T73" fmla="*/ 84 h 162"/>
                <a:gd name="T74" fmla="*/ 51 w 134"/>
                <a:gd name="T75" fmla="*/ 119 h 162"/>
                <a:gd name="T76" fmla="*/ 43 w 134"/>
                <a:gd name="T77" fmla="*/ 150 h 162"/>
                <a:gd name="T78" fmla="*/ 12 w 134"/>
                <a:gd name="T79" fmla="*/ 77 h 162"/>
                <a:gd name="T80" fmla="*/ 11 w 134"/>
                <a:gd name="T81" fmla="*/ 69 h 162"/>
                <a:gd name="T82" fmla="*/ 67 w 134"/>
                <a:gd name="T83" fmla="*/ 11 h 162"/>
                <a:gd name="T84" fmla="*/ 122 w 134"/>
                <a:gd name="T85" fmla="*/ 6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4" h="162">
                  <a:moveTo>
                    <a:pt x="134" y="67"/>
                  </a:moveTo>
                  <a:cubicBezTo>
                    <a:pt x="134" y="30"/>
                    <a:pt x="104" y="0"/>
                    <a:pt x="67" y="0"/>
                  </a:cubicBezTo>
                  <a:cubicBezTo>
                    <a:pt x="30" y="0"/>
                    <a:pt x="0" y="30"/>
                    <a:pt x="0" y="67"/>
                  </a:cubicBezTo>
                  <a:cubicBezTo>
                    <a:pt x="0" y="69"/>
                    <a:pt x="0" y="71"/>
                    <a:pt x="0" y="73"/>
                  </a:cubicBezTo>
                  <a:cubicBezTo>
                    <a:pt x="0" y="74"/>
                    <a:pt x="1" y="100"/>
                    <a:pt x="26" y="132"/>
                  </a:cubicBezTo>
                  <a:cubicBezTo>
                    <a:pt x="34" y="142"/>
                    <a:pt x="31" y="162"/>
                    <a:pt x="31" y="162"/>
                  </a:cubicBezTo>
                  <a:cubicBezTo>
                    <a:pt x="41" y="162"/>
                    <a:pt x="51" y="162"/>
                    <a:pt x="62" y="162"/>
                  </a:cubicBezTo>
                  <a:cubicBezTo>
                    <a:pt x="65" y="162"/>
                    <a:pt x="68" y="162"/>
                    <a:pt x="71" y="162"/>
                  </a:cubicBezTo>
                  <a:cubicBezTo>
                    <a:pt x="82" y="162"/>
                    <a:pt x="92" y="162"/>
                    <a:pt x="102" y="162"/>
                  </a:cubicBezTo>
                  <a:cubicBezTo>
                    <a:pt x="102" y="162"/>
                    <a:pt x="99" y="142"/>
                    <a:pt x="107" y="132"/>
                  </a:cubicBezTo>
                  <a:cubicBezTo>
                    <a:pt x="132" y="100"/>
                    <a:pt x="134" y="74"/>
                    <a:pt x="133" y="73"/>
                  </a:cubicBezTo>
                  <a:cubicBezTo>
                    <a:pt x="133" y="71"/>
                    <a:pt x="134" y="69"/>
                    <a:pt x="134" y="67"/>
                  </a:cubicBezTo>
                  <a:close/>
                  <a:moveTo>
                    <a:pt x="59" y="150"/>
                  </a:moveTo>
                  <a:cubicBezTo>
                    <a:pt x="59" y="118"/>
                    <a:pt x="59" y="118"/>
                    <a:pt x="59" y="118"/>
                  </a:cubicBezTo>
                  <a:cubicBezTo>
                    <a:pt x="59" y="117"/>
                    <a:pt x="59" y="117"/>
                    <a:pt x="58" y="116"/>
                  </a:cubicBezTo>
                  <a:cubicBezTo>
                    <a:pt x="45" y="91"/>
                    <a:pt x="45" y="91"/>
                    <a:pt x="45" y="91"/>
                  </a:cubicBezTo>
                  <a:cubicBezTo>
                    <a:pt x="46" y="91"/>
                    <a:pt x="47" y="91"/>
                    <a:pt x="48" y="90"/>
                  </a:cubicBezTo>
                  <a:cubicBezTo>
                    <a:pt x="50" y="90"/>
                    <a:pt x="52" y="88"/>
                    <a:pt x="54" y="87"/>
                  </a:cubicBezTo>
                  <a:cubicBezTo>
                    <a:pt x="56" y="89"/>
                    <a:pt x="59" y="91"/>
                    <a:pt x="61" y="91"/>
                  </a:cubicBezTo>
                  <a:cubicBezTo>
                    <a:pt x="65" y="92"/>
                    <a:pt x="69" y="90"/>
                    <a:pt x="73" y="87"/>
                  </a:cubicBezTo>
                  <a:cubicBezTo>
                    <a:pt x="73" y="87"/>
                    <a:pt x="73" y="87"/>
                    <a:pt x="73" y="88"/>
                  </a:cubicBezTo>
                  <a:cubicBezTo>
                    <a:pt x="75" y="91"/>
                    <a:pt x="78" y="92"/>
                    <a:pt x="80" y="92"/>
                  </a:cubicBezTo>
                  <a:cubicBezTo>
                    <a:pt x="81" y="92"/>
                    <a:pt x="81" y="92"/>
                    <a:pt x="81" y="92"/>
                  </a:cubicBezTo>
                  <a:cubicBezTo>
                    <a:pt x="82" y="92"/>
                    <a:pt x="83" y="92"/>
                    <a:pt x="84" y="91"/>
                  </a:cubicBezTo>
                  <a:cubicBezTo>
                    <a:pt x="71" y="116"/>
                    <a:pt x="71" y="116"/>
                    <a:pt x="71" y="116"/>
                  </a:cubicBezTo>
                  <a:cubicBezTo>
                    <a:pt x="71" y="117"/>
                    <a:pt x="71" y="117"/>
                    <a:pt x="71" y="118"/>
                  </a:cubicBezTo>
                  <a:cubicBezTo>
                    <a:pt x="71" y="150"/>
                    <a:pt x="71" y="150"/>
                    <a:pt x="71" y="150"/>
                  </a:cubicBezTo>
                  <a:lnTo>
                    <a:pt x="59" y="150"/>
                  </a:lnTo>
                  <a:close/>
                  <a:moveTo>
                    <a:pt x="55" y="72"/>
                  </a:moveTo>
                  <a:cubicBezTo>
                    <a:pt x="55" y="72"/>
                    <a:pt x="55" y="72"/>
                    <a:pt x="55" y="72"/>
                  </a:cubicBezTo>
                  <a:cubicBezTo>
                    <a:pt x="55" y="72"/>
                    <a:pt x="55" y="72"/>
                    <a:pt x="56" y="72"/>
                  </a:cubicBezTo>
                  <a:cubicBezTo>
                    <a:pt x="57" y="72"/>
                    <a:pt x="57" y="72"/>
                    <a:pt x="57" y="74"/>
                  </a:cubicBezTo>
                  <a:cubicBezTo>
                    <a:pt x="57" y="75"/>
                    <a:pt x="56" y="77"/>
                    <a:pt x="55" y="80"/>
                  </a:cubicBezTo>
                  <a:cubicBezTo>
                    <a:pt x="54" y="76"/>
                    <a:pt x="54" y="73"/>
                    <a:pt x="55" y="72"/>
                  </a:cubicBezTo>
                  <a:close/>
                  <a:moveTo>
                    <a:pt x="74" y="71"/>
                  </a:moveTo>
                  <a:cubicBezTo>
                    <a:pt x="74" y="70"/>
                    <a:pt x="75" y="70"/>
                    <a:pt x="75" y="70"/>
                  </a:cubicBezTo>
                  <a:cubicBezTo>
                    <a:pt x="75" y="70"/>
                    <a:pt x="75" y="70"/>
                    <a:pt x="75" y="70"/>
                  </a:cubicBezTo>
                  <a:cubicBezTo>
                    <a:pt x="76" y="70"/>
                    <a:pt x="76" y="70"/>
                    <a:pt x="76" y="70"/>
                  </a:cubicBezTo>
                  <a:cubicBezTo>
                    <a:pt x="76" y="71"/>
                    <a:pt x="76" y="74"/>
                    <a:pt x="74" y="78"/>
                  </a:cubicBezTo>
                  <a:cubicBezTo>
                    <a:pt x="73" y="75"/>
                    <a:pt x="73" y="72"/>
                    <a:pt x="74" y="71"/>
                  </a:cubicBezTo>
                  <a:close/>
                  <a:moveTo>
                    <a:pt x="122" y="69"/>
                  </a:moveTo>
                  <a:cubicBezTo>
                    <a:pt x="121" y="77"/>
                    <a:pt x="121" y="77"/>
                    <a:pt x="121" y="77"/>
                  </a:cubicBezTo>
                  <a:cubicBezTo>
                    <a:pt x="121" y="77"/>
                    <a:pt x="121" y="77"/>
                    <a:pt x="121" y="77"/>
                  </a:cubicBezTo>
                  <a:cubicBezTo>
                    <a:pt x="120" y="84"/>
                    <a:pt x="115" y="103"/>
                    <a:pt x="98" y="125"/>
                  </a:cubicBezTo>
                  <a:cubicBezTo>
                    <a:pt x="92" y="132"/>
                    <a:pt x="90" y="142"/>
                    <a:pt x="90" y="150"/>
                  </a:cubicBezTo>
                  <a:cubicBezTo>
                    <a:pt x="79" y="150"/>
                    <a:pt x="79" y="150"/>
                    <a:pt x="79" y="150"/>
                  </a:cubicBezTo>
                  <a:cubicBezTo>
                    <a:pt x="79" y="119"/>
                    <a:pt x="79" y="119"/>
                    <a:pt x="79" y="119"/>
                  </a:cubicBezTo>
                  <a:cubicBezTo>
                    <a:pt x="94" y="90"/>
                    <a:pt x="94" y="90"/>
                    <a:pt x="94" y="90"/>
                  </a:cubicBezTo>
                  <a:cubicBezTo>
                    <a:pt x="95" y="88"/>
                    <a:pt x="94" y="85"/>
                    <a:pt x="92" y="84"/>
                  </a:cubicBezTo>
                  <a:cubicBezTo>
                    <a:pt x="90" y="83"/>
                    <a:pt x="88" y="84"/>
                    <a:pt x="87" y="86"/>
                  </a:cubicBezTo>
                  <a:cubicBezTo>
                    <a:pt x="85" y="87"/>
                    <a:pt x="83" y="88"/>
                    <a:pt x="81" y="88"/>
                  </a:cubicBezTo>
                  <a:cubicBezTo>
                    <a:pt x="79" y="88"/>
                    <a:pt x="78" y="87"/>
                    <a:pt x="77" y="85"/>
                  </a:cubicBezTo>
                  <a:cubicBezTo>
                    <a:pt x="76" y="85"/>
                    <a:pt x="76" y="84"/>
                    <a:pt x="75" y="83"/>
                  </a:cubicBezTo>
                  <a:cubicBezTo>
                    <a:pt x="75" y="83"/>
                    <a:pt x="75" y="83"/>
                    <a:pt x="75" y="83"/>
                  </a:cubicBezTo>
                  <a:cubicBezTo>
                    <a:pt x="79" y="78"/>
                    <a:pt x="81" y="72"/>
                    <a:pt x="79" y="68"/>
                  </a:cubicBezTo>
                  <a:cubicBezTo>
                    <a:pt x="79" y="66"/>
                    <a:pt x="77" y="65"/>
                    <a:pt x="75" y="66"/>
                  </a:cubicBezTo>
                  <a:cubicBezTo>
                    <a:pt x="73" y="66"/>
                    <a:pt x="71" y="67"/>
                    <a:pt x="70" y="69"/>
                  </a:cubicBezTo>
                  <a:cubicBezTo>
                    <a:pt x="69" y="72"/>
                    <a:pt x="69" y="78"/>
                    <a:pt x="71" y="82"/>
                  </a:cubicBezTo>
                  <a:cubicBezTo>
                    <a:pt x="68" y="85"/>
                    <a:pt x="65" y="88"/>
                    <a:pt x="62" y="87"/>
                  </a:cubicBezTo>
                  <a:cubicBezTo>
                    <a:pt x="60" y="87"/>
                    <a:pt x="58" y="86"/>
                    <a:pt x="57" y="84"/>
                  </a:cubicBezTo>
                  <a:cubicBezTo>
                    <a:pt x="60" y="80"/>
                    <a:pt x="61" y="77"/>
                    <a:pt x="61" y="73"/>
                  </a:cubicBezTo>
                  <a:cubicBezTo>
                    <a:pt x="61" y="71"/>
                    <a:pt x="60" y="68"/>
                    <a:pt x="57" y="68"/>
                  </a:cubicBezTo>
                  <a:cubicBezTo>
                    <a:pt x="55" y="67"/>
                    <a:pt x="53" y="68"/>
                    <a:pt x="52" y="69"/>
                  </a:cubicBezTo>
                  <a:cubicBezTo>
                    <a:pt x="49" y="72"/>
                    <a:pt x="50" y="77"/>
                    <a:pt x="51" y="81"/>
                  </a:cubicBezTo>
                  <a:cubicBezTo>
                    <a:pt x="51" y="82"/>
                    <a:pt x="51" y="83"/>
                    <a:pt x="52" y="83"/>
                  </a:cubicBezTo>
                  <a:cubicBezTo>
                    <a:pt x="50" y="85"/>
                    <a:pt x="48" y="86"/>
                    <a:pt x="47" y="87"/>
                  </a:cubicBezTo>
                  <a:cubicBezTo>
                    <a:pt x="45" y="87"/>
                    <a:pt x="44" y="87"/>
                    <a:pt x="43" y="87"/>
                  </a:cubicBezTo>
                  <a:cubicBezTo>
                    <a:pt x="43" y="86"/>
                    <a:pt x="43" y="86"/>
                    <a:pt x="43" y="86"/>
                  </a:cubicBezTo>
                  <a:cubicBezTo>
                    <a:pt x="42" y="84"/>
                    <a:pt x="40" y="83"/>
                    <a:pt x="38" y="84"/>
                  </a:cubicBezTo>
                  <a:cubicBezTo>
                    <a:pt x="38" y="84"/>
                    <a:pt x="38" y="84"/>
                    <a:pt x="37" y="84"/>
                  </a:cubicBezTo>
                  <a:cubicBezTo>
                    <a:pt x="37" y="84"/>
                    <a:pt x="37" y="84"/>
                    <a:pt x="37" y="84"/>
                  </a:cubicBezTo>
                  <a:cubicBezTo>
                    <a:pt x="37" y="84"/>
                    <a:pt x="37" y="84"/>
                    <a:pt x="37" y="84"/>
                  </a:cubicBezTo>
                  <a:cubicBezTo>
                    <a:pt x="37" y="84"/>
                    <a:pt x="37" y="84"/>
                    <a:pt x="37" y="84"/>
                  </a:cubicBezTo>
                  <a:cubicBezTo>
                    <a:pt x="37" y="84"/>
                    <a:pt x="37" y="84"/>
                    <a:pt x="37" y="84"/>
                  </a:cubicBezTo>
                  <a:cubicBezTo>
                    <a:pt x="35" y="85"/>
                    <a:pt x="35" y="88"/>
                    <a:pt x="36" y="90"/>
                  </a:cubicBezTo>
                  <a:cubicBezTo>
                    <a:pt x="51" y="119"/>
                    <a:pt x="51" y="119"/>
                    <a:pt x="51" y="119"/>
                  </a:cubicBezTo>
                  <a:cubicBezTo>
                    <a:pt x="51" y="150"/>
                    <a:pt x="51" y="150"/>
                    <a:pt x="51" y="150"/>
                  </a:cubicBezTo>
                  <a:cubicBezTo>
                    <a:pt x="43" y="150"/>
                    <a:pt x="43" y="150"/>
                    <a:pt x="43" y="150"/>
                  </a:cubicBezTo>
                  <a:cubicBezTo>
                    <a:pt x="43" y="142"/>
                    <a:pt x="41" y="132"/>
                    <a:pt x="36" y="125"/>
                  </a:cubicBezTo>
                  <a:cubicBezTo>
                    <a:pt x="18" y="103"/>
                    <a:pt x="13" y="84"/>
                    <a:pt x="12" y="77"/>
                  </a:cubicBezTo>
                  <a:cubicBezTo>
                    <a:pt x="12" y="77"/>
                    <a:pt x="12" y="77"/>
                    <a:pt x="12" y="77"/>
                  </a:cubicBezTo>
                  <a:cubicBezTo>
                    <a:pt x="11" y="69"/>
                    <a:pt x="11" y="69"/>
                    <a:pt x="11" y="69"/>
                  </a:cubicBezTo>
                  <a:cubicBezTo>
                    <a:pt x="11" y="68"/>
                    <a:pt x="11" y="67"/>
                    <a:pt x="11" y="67"/>
                  </a:cubicBezTo>
                  <a:cubicBezTo>
                    <a:pt x="11" y="36"/>
                    <a:pt x="36" y="11"/>
                    <a:pt x="67" y="11"/>
                  </a:cubicBezTo>
                  <a:cubicBezTo>
                    <a:pt x="97" y="11"/>
                    <a:pt x="122" y="36"/>
                    <a:pt x="122" y="67"/>
                  </a:cubicBezTo>
                  <a:cubicBezTo>
                    <a:pt x="122" y="67"/>
                    <a:pt x="122" y="68"/>
                    <a:pt x="122" y="69"/>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6" name="Freeform 358"/>
            <p:cNvSpPr/>
            <p:nvPr/>
          </p:nvSpPr>
          <p:spPr bwMode="auto">
            <a:xfrm>
              <a:off x="6211724" y="6176235"/>
              <a:ext cx="148001" cy="84810"/>
            </a:xfrm>
            <a:custGeom>
              <a:avLst/>
              <a:gdLst>
                <a:gd name="T0" fmla="*/ 0 w 71"/>
                <a:gd name="T1" fmla="*/ 6 h 40"/>
                <a:gd name="T2" fmla="*/ 3 w 71"/>
                <a:gd name="T3" fmla="*/ 6 h 40"/>
                <a:gd name="T4" fmla="*/ 3 w 71"/>
                <a:gd name="T5" fmla="*/ 11 h 40"/>
                <a:gd name="T6" fmla="*/ 0 w 71"/>
                <a:gd name="T7" fmla="*/ 11 h 40"/>
                <a:gd name="T8" fmla="*/ 0 w 71"/>
                <a:gd name="T9" fmla="*/ 17 h 40"/>
                <a:gd name="T10" fmla="*/ 3 w 71"/>
                <a:gd name="T11" fmla="*/ 17 h 40"/>
                <a:gd name="T12" fmla="*/ 3 w 71"/>
                <a:gd name="T13" fmla="*/ 22 h 40"/>
                <a:gd name="T14" fmla="*/ 0 w 71"/>
                <a:gd name="T15" fmla="*/ 22 h 40"/>
                <a:gd name="T16" fmla="*/ 16 w 71"/>
                <a:gd name="T17" fmla="*/ 34 h 40"/>
                <a:gd name="T18" fmla="*/ 24 w 71"/>
                <a:gd name="T19" fmla="*/ 40 h 40"/>
                <a:gd name="T20" fmla="*/ 47 w 71"/>
                <a:gd name="T21" fmla="*/ 40 h 40"/>
                <a:gd name="T22" fmla="*/ 56 w 71"/>
                <a:gd name="T23" fmla="*/ 34 h 40"/>
                <a:gd name="T24" fmla="*/ 71 w 71"/>
                <a:gd name="T25" fmla="*/ 22 h 40"/>
                <a:gd name="T26" fmla="*/ 68 w 71"/>
                <a:gd name="T27" fmla="*/ 22 h 40"/>
                <a:gd name="T28" fmla="*/ 68 w 71"/>
                <a:gd name="T29" fmla="*/ 17 h 40"/>
                <a:gd name="T30" fmla="*/ 71 w 71"/>
                <a:gd name="T31" fmla="*/ 17 h 40"/>
                <a:gd name="T32" fmla="*/ 71 w 71"/>
                <a:gd name="T33" fmla="*/ 11 h 40"/>
                <a:gd name="T34" fmla="*/ 68 w 71"/>
                <a:gd name="T35" fmla="*/ 11 h 40"/>
                <a:gd name="T36" fmla="*/ 68 w 71"/>
                <a:gd name="T37" fmla="*/ 6 h 40"/>
                <a:gd name="T38" fmla="*/ 71 w 71"/>
                <a:gd name="T39" fmla="*/ 6 h 40"/>
                <a:gd name="T40" fmla="*/ 71 w 71"/>
                <a:gd name="T41" fmla="*/ 0 h 40"/>
                <a:gd name="T42" fmla="*/ 0 w 71"/>
                <a:gd name="T43" fmla="*/ 0 h 40"/>
                <a:gd name="T44" fmla="*/ 0 w 71"/>
                <a:gd name="T45"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1" h="40">
                  <a:moveTo>
                    <a:pt x="0" y="6"/>
                  </a:moveTo>
                  <a:cubicBezTo>
                    <a:pt x="3" y="6"/>
                    <a:pt x="3" y="6"/>
                    <a:pt x="3" y="6"/>
                  </a:cubicBezTo>
                  <a:cubicBezTo>
                    <a:pt x="3" y="11"/>
                    <a:pt x="3" y="11"/>
                    <a:pt x="3" y="11"/>
                  </a:cubicBezTo>
                  <a:cubicBezTo>
                    <a:pt x="0" y="11"/>
                    <a:pt x="0" y="11"/>
                    <a:pt x="0" y="11"/>
                  </a:cubicBezTo>
                  <a:cubicBezTo>
                    <a:pt x="0" y="17"/>
                    <a:pt x="0" y="17"/>
                    <a:pt x="0" y="17"/>
                  </a:cubicBezTo>
                  <a:cubicBezTo>
                    <a:pt x="3" y="17"/>
                    <a:pt x="3" y="17"/>
                    <a:pt x="3" y="17"/>
                  </a:cubicBezTo>
                  <a:cubicBezTo>
                    <a:pt x="3" y="22"/>
                    <a:pt x="3" y="22"/>
                    <a:pt x="3" y="22"/>
                  </a:cubicBezTo>
                  <a:cubicBezTo>
                    <a:pt x="0" y="22"/>
                    <a:pt x="0" y="22"/>
                    <a:pt x="0" y="22"/>
                  </a:cubicBezTo>
                  <a:cubicBezTo>
                    <a:pt x="1" y="28"/>
                    <a:pt x="7" y="34"/>
                    <a:pt x="16" y="34"/>
                  </a:cubicBezTo>
                  <a:cubicBezTo>
                    <a:pt x="17" y="38"/>
                    <a:pt x="20" y="40"/>
                    <a:pt x="24" y="40"/>
                  </a:cubicBezTo>
                  <a:cubicBezTo>
                    <a:pt x="47" y="40"/>
                    <a:pt x="47" y="40"/>
                    <a:pt x="47" y="40"/>
                  </a:cubicBezTo>
                  <a:cubicBezTo>
                    <a:pt x="51" y="40"/>
                    <a:pt x="54" y="38"/>
                    <a:pt x="56" y="34"/>
                  </a:cubicBezTo>
                  <a:cubicBezTo>
                    <a:pt x="64" y="34"/>
                    <a:pt x="70" y="28"/>
                    <a:pt x="71" y="22"/>
                  </a:cubicBezTo>
                  <a:cubicBezTo>
                    <a:pt x="68" y="22"/>
                    <a:pt x="68" y="22"/>
                    <a:pt x="68" y="22"/>
                  </a:cubicBezTo>
                  <a:cubicBezTo>
                    <a:pt x="68" y="17"/>
                    <a:pt x="68" y="17"/>
                    <a:pt x="68" y="17"/>
                  </a:cubicBezTo>
                  <a:cubicBezTo>
                    <a:pt x="71" y="17"/>
                    <a:pt x="71" y="17"/>
                    <a:pt x="71" y="17"/>
                  </a:cubicBezTo>
                  <a:cubicBezTo>
                    <a:pt x="71" y="11"/>
                    <a:pt x="71" y="11"/>
                    <a:pt x="71" y="11"/>
                  </a:cubicBezTo>
                  <a:cubicBezTo>
                    <a:pt x="68" y="11"/>
                    <a:pt x="68" y="11"/>
                    <a:pt x="68" y="11"/>
                  </a:cubicBezTo>
                  <a:cubicBezTo>
                    <a:pt x="68" y="6"/>
                    <a:pt x="68" y="6"/>
                    <a:pt x="68" y="6"/>
                  </a:cubicBezTo>
                  <a:cubicBezTo>
                    <a:pt x="71" y="6"/>
                    <a:pt x="71" y="6"/>
                    <a:pt x="71" y="6"/>
                  </a:cubicBezTo>
                  <a:cubicBezTo>
                    <a:pt x="71" y="0"/>
                    <a:pt x="71" y="0"/>
                    <a:pt x="71" y="0"/>
                  </a:cubicBezTo>
                  <a:cubicBezTo>
                    <a:pt x="0" y="0"/>
                    <a:pt x="0" y="0"/>
                    <a:pt x="0" y="0"/>
                  </a:cubicBezTo>
                  <a:lnTo>
                    <a:pt x="0" y="6"/>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20" name="文本框 63"/>
          <p:cNvSpPr txBox="1"/>
          <p:nvPr/>
        </p:nvSpPr>
        <p:spPr>
          <a:xfrm>
            <a:off x="1895304" y="4156398"/>
            <a:ext cx="2060739"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1">
                    <a:lumMod val="75000"/>
                    <a:lumOff val="25000"/>
                  </a:schemeClr>
                </a:solidFill>
                <a:latin typeface="微软雅黑" panose="020B0503020204020204" charset="-122"/>
                <a:ea typeface="微软雅黑" panose="020B0503020204020204" charset="-122"/>
              </a:rPr>
              <a:t>机会 </a:t>
            </a:r>
            <a:r>
              <a:rPr lang="en-US" altLang="zh-CN" sz="1600" dirty="0">
                <a:solidFill>
                  <a:schemeClr val="tx1">
                    <a:lumMod val="75000"/>
                    <a:lumOff val="25000"/>
                  </a:schemeClr>
                </a:solidFill>
                <a:latin typeface="微软雅黑" panose="020B0503020204020204" charset="-122"/>
                <a:ea typeface="微软雅黑" panose="020B0503020204020204" charset="-122"/>
              </a:rPr>
              <a:t>Opportunities</a:t>
            </a:r>
            <a:endParaRPr lang="zh-CN" altLang="en-US" sz="1600" dirty="0">
              <a:solidFill>
                <a:schemeClr val="tx1">
                  <a:lumMod val="75000"/>
                  <a:lumOff val="25000"/>
                </a:schemeClr>
              </a:solidFill>
              <a:latin typeface="微软雅黑" panose="020B0503020204020204" charset="-122"/>
              <a:ea typeface="微软雅黑" panose="020B0503020204020204" charset="-122"/>
            </a:endParaRPr>
          </a:p>
        </p:txBody>
      </p:sp>
      <p:sp>
        <p:nvSpPr>
          <p:cNvPr id="121" name="文本框 64"/>
          <p:cNvSpPr txBox="1"/>
          <p:nvPr/>
        </p:nvSpPr>
        <p:spPr>
          <a:xfrm>
            <a:off x="1896382" y="4479371"/>
            <a:ext cx="2198006" cy="7936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t>国家推进中华优秀传统文化传承发展工程，能够相应国家号召，对传统国粹进行宣传。</a:t>
            </a:r>
            <a:endParaRPr lang="en-US" altLang="zh-CN" sz="1200" dirty="0"/>
          </a:p>
        </p:txBody>
      </p:sp>
      <p:sp>
        <p:nvSpPr>
          <p:cNvPr id="122" name="文本框 65"/>
          <p:cNvSpPr txBox="1"/>
          <p:nvPr/>
        </p:nvSpPr>
        <p:spPr>
          <a:xfrm>
            <a:off x="9327357" y="4163740"/>
            <a:ext cx="1822180"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1">
                    <a:lumMod val="75000"/>
                    <a:lumOff val="25000"/>
                  </a:schemeClr>
                </a:solidFill>
                <a:latin typeface="微软雅黑" panose="020B0503020204020204" charset="-122"/>
                <a:ea typeface="微软雅黑" panose="020B0503020204020204" charset="-122"/>
              </a:rPr>
              <a:t>威胁 </a:t>
            </a:r>
            <a:r>
              <a:rPr lang="en-US" altLang="zh-CN" sz="1600" dirty="0">
                <a:solidFill>
                  <a:schemeClr val="tx1">
                    <a:lumMod val="75000"/>
                    <a:lumOff val="25000"/>
                  </a:schemeClr>
                </a:solidFill>
                <a:latin typeface="微软雅黑" panose="020B0503020204020204" charset="-122"/>
                <a:ea typeface="微软雅黑" panose="020B0503020204020204" charset="-122"/>
              </a:rPr>
              <a:t>Threats</a:t>
            </a:r>
            <a:endParaRPr lang="zh-CN" altLang="en-US" sz="1600" dirty="0">
              <a:solidFill>
                <a:schemeClr val="tx1">
                  <a:lumMod val="75000"/>
                  <a:lumOff val="25000"/>
                </a:schemeClr>
              </a:solidFill>
              <a:latin typeface="微软雅黑" panose="020B0503020204020204" charset="-122"/>
              <a:ea typeface="微软雅黑" panose="020B0503020204020204" charset="-122"/>
            </a:endParaRPr>
          </a:p>
        </p:txBody>
      </p:sp>
      <p:sp>
        <p:nvSpPr>
          <p:cNvPr id="123" name="文本框 66"/>
          <p:cNvSpPr txBox="1"/>
          <p:nvPr/>
        </p:nvSpPr>
        <p:spPr>
          <a:xfrm>
            <a:off x="9327357" y="4432721"/>
            <a:ext cx="1706880" cy="1033681"/>
          </a:xfrm>
          <a:prstGeom prst="rect">
            <a:avLst/>
          </a:prstGeom>
          <a:noFill/>
        </p:spPr>
        <p:txBody>
          <a:bodyPr wrap="square" rtlCol="0">
            <a:spAutoFit/>
          </a:bodyPr>
          <a:lstStyle>
            <a:defPPr>
              <a:defRPr lang="zh-CN"/>
            </a:defPPr>
            <a:lvl1pPr>
              <a:lnSpc>
                <a:spcPct val="130000"/>
              </a:lnSpc>
              <a:defRPr sz="1000">
                <a:solidFill>
                  <a:schemeClr val="bg1">
                    <a:lumMod val="65000"/>
                  </a:schemeClr>
                </a:solidFill>
                <a:latin typeface="微软雅黑" panose="020B0503020204020204" charset="-122"/>
                <a:ea typeface="微软雅黑" panose="020B050302020402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solidFill>
                  <a:schemeClr val="tx1"/>
                </a:solidFill>
                <a:latin typeface="+mn-lt"/>
                <a:ea typeface="+mn-ea"/>
              </a:rPr>
              <a:t>人类追求更高质量生活，基于</a:t>
            </a:r>
            <a:r>
              <a:rPr lang="en-US" altLang="zh-CN" sz="1200" dirty="0">
                <a:solidFill>
                  <a:schemeClr val="tx1"/>
                </a:solidFill>
                <a:latin typeface="+mn-lt"/>
                <a:ea typeface="+mn-ea"/>
              </a:rPr>
              <a:t>PC</a:t>
            </a:r>
            <a:r>
              <a:rPr lang="zh-CN" altLang="en-US" sz="1200" dirty="0">
                <a:solidFill>
                  <a:schemeClr val="tx1"/>
                </a:solidFill>
                <a:latin typeface="+mn-lt"/>
                <a:ea typeface="+mn-ea"/>
              </a:rPr>
              <a:t>端的应用不具有移动端应用的便捷性，竞争力下降。</a:t>
            </a:r>
            <a:endParaRPr lang="zh-CN" altLang="en-US" sz="1200" dirty="0">
              <a:solidFill>
                <a:schemeClr val="tx1"/>
              </a:solidFill>
              <a:latin typeface="+mn-lt"/>
              <a:ea typeface="+mn-ea"/>
            </a:endParaRPr>
          </a:p>
        </p:txBody>
      </p:sp>
      <p:sp>
        <p:nvSpPr>
          <p:cNvPr id="124" name="文本框 67"/>
          <p:cNvSpPr txBox="1"/>
          <p:nvPr/>
        </p:nvSpPr>
        <p:spPr>
          <a:xfrm>
            <a:off x="9284412" y="1728803"/>
            <a:ext cx="1984805"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tx1">
                    <a:lumMod val="75000"/>
                    <a:lumOff val="25000"/>
                  </a:schemeClr>
                </a:solidFill>
                <a:latin typeface="微软雅黑" panose="020B0503020204020204" charset="-122"/>
                <a:ea typeface="微软雅黑" panose="020B0503020204020204" charset="-122"/>
              </a:rPr>
              <a:t>劣势 </a:t>
            </a:r>
            <a:r>
              <a:rPr lang="en-US" altLang="zh-CN" sz="1600" dirty="0">
                <a:solidFill>
                  <a:schemeClr val="tx1">
                    <a:lumMod val="75000"/>
                    <a:lumOff val="25000"/>
                  </a:schemeClr>
                </a:solidFill>
                <a:latin typeface="微软雅黑" panose="020B0503020204020204" charset="-122"/>
                <a:ea typeface="微软雅黑" panose="020B0503020204020204" charset="-122"/>
              </a:rPr>
              <a:t>Weaknesses</a:t>
            </a:r>
            <a:endParaRPr lang="zh-CN" altLang="en-US" sz="1600" dirty="0">
              <a:solidFill>
                <a:schemeClr val="tx1">
                  <a:lumMod val="75000"/>
                  <a:lumOff val="25000"/>
                </a:schemeClr>
              </a:solidFill>
              <a:latin typeface="微软雅黑" panose="020B0503020204020204" charset="-122"/>
              <a:ea typeface="微软雅黑" panose="020B0503020204020204" charset="-122"/>
            </a:endParaRPr>
          </a:p>
        </p:txBody>
      </p:sp>
      <p:sp>
        <p:nvSpPr>
          <p:cNvPr id="125" name="文本框 68"/>
          <p:cNvSpPr txBox="1"/>
          <p:nvPr/>
        </p:nvSpPr>
        <p:spPr>
          <a:xfrm>
            <a:off x="9284413" y="1997784"/>
            <a:ext cx="1706880" cy="4729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a:solidFill>
                  <a:schemeClr val="bg1">
                    <a:lumMod val="65000"/>
                  </a:schemeClr>
                </a:solidFill>
                <a:latin typeface="微软雅黑" panose="020B0503020204020204" charset="-122"/>
                <a:ea typeface="微软雅黑" panose="020B0503020204020204" charset="-122"/>
              </a:rPr>
              <a:t>游戏内容较单薄，京剧元素仍体现得不够充分。</a:t>
            </a:r>
            <a:endParaRPr lang="zh-CN" altLang="en-US" sz="1000" dirty="0">
              <a:solidFill>
                <a:schemeClr val="bg1">
                  <a:lumMod val="65000"/>
                </a:schemeClr>
              </a:solidFill>
              <a:latin typeface="微软雅黑" panose="020B0503020204020204" charset="-122"/>
              <a:ea typeface="微软雅黑" panose="020B0503020204020204" charset="-122"/>
            </a:endParaRPr>
          </a:p>
        </p:txBody>
      </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0524" y="402593"/>
            <a:ext cx="2232026" cy="2232026"/>
            <a:chOff x="542924" y="345443"/>
            <a:chExt cx="2232026" cy="2232026"/>
          </a:xfrm>
        </p:grpSpPr>
        <p:sp>
          <p:nvSpPr>
            <p:cNvPr id="69" name="矩形: 圆角 68"/>
            <p:cNvSpPr/>
            <p:nvPr/>
          </p:nvSpPr>
          <p:spPr>
            <a:xfrm>
              <a:off x="542924" y="890905"/>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圆角 70"/>
            <p:cNvSpPr/>
            <p:nvPr/>
          </p:nvSpPr>
          <p:spPr>
            <a:xfrm rot="5400000">
              <a:off x="-114791" y="1339043"/>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圆角 67"/>
            <p:cNvSpPr/>
            <p:nvPr/>
          </p:nvSpPr>
          <p:spPr>
            <a:xfrm>
              <a:off x="542924" y="722630"/>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圆角 69"/>
            <p:cNvSpPr/>
            <p:nvPr/>
          </p:nvSpPr>
          <p:spPr>
            <a:xfrm rot="5400000">
              <a:off x="-36529" y="1429056"/>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rot="10800000">
            <a:off x="9344024" y="4098293"/>
            <a:ext cx="2232026" cy="2232026"/>
            <a:chOff x="542924" y="345443"/>
            <a:chExt cx="2232026" cy="2232026"/>
          </a:xfrm>
        </p:grpSpPr>
        <p:sp>
          <p:nvSpPr>
            <p:cNvPr id="75" name="矩形: 圆角 74"/>
            <p:cNvSpPr/>
            <p:nvPr/>
          </p:nvSpPr>
          <p:spPr>
            <a:xfrm>
              <a:off x="542924" y="890905"/>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圆角 75"/>
            <p:cNvSpPr/>
            <p:nvPr/>
          </p:nvSpPr>
          <p:spPr>
            <a:xfrm rot="5400000">
              <a:off x="-114791" y="1339043"/>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圆角 76"/>
            <p:cNvSpPr/>
            <p:nvPr/>
          </p:nvSpPr>
          <p:spPr>
            <a:xfrm>
              <a:off x="542924" y="722630"/>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圆角 77"/>
            <p:cNvSpPr/>
            <p:nvPr/>
          </p:nvSpPr>
          <p:spPr>
            <a:xfrm rot="5400000">
              <a:off x="-36529" y="1429056"/>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图文框 2"/>
          <p:cNvSpPr/>
          <p:nvPr/>
        </p:nvSpPr>
        <p:spPr>
          <a:xfrm>
            <a:off x="0" y="0"/>
            <a:ext cx="12192000" cy="6858000"/>
          </a:xfrm>
          <a:prstGeom prst="frame">
            <a:avLst>
              <a:gd name="adj1" fmla="val 11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3" name="组合 22"/>
          <p:cNvGrpSpPr/>
          <p:nvPr/>
        </p:nvGrpSpPr>
        <p:grpSpPr>
          <a:xfrm>
            <a:off x="4067692" y="1468349"/>
            <a:ext cx="4056617" cy="2935691"/>
            <a:chOff x="4074615" y="1411199"/>
            <a:chExt cx="4056617" cy="2935691"/>
          </a:xfrm>
        </p:grpSpPr>
        <p:sp>
          <p:nvSpPr>
            <p:cNvPr id="24" name="文本框 23"/>
            <p:cNvSpPr txBox="1"/>
            <p:nvPr/>
          </p:nvSpPr>
          <p:spPr>
            <a:xfrm>
              <a:off x="4984670" y="3390807"/>
              <a:ext cx="2236510" cy="707886"/>
            </a:xfrm>
            <a:prstGeom prst="rect">
              <a:avLst/>
            </a:prstGeom>
            <a:noFill/>
          </p:spPr>
          <p:txBody>
            <a:bodyPr wrap="none" rtlCol="0">
              <a:spAutoFit/>
            </a:bodyPr>
            <a:lstStyle/>
            <a:p>
              <a:pPr algn="ctr"/>
              <a:r>
                <a:rPr lang="zh-CN" altLang="en-US" sz="40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商业计划</a:t>
              </a:r>
              <a:endParaRPr lang="zh-CN" altLang="en-US" sz="40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endParaRPr>
            </a:p>
          </p:txBody>
        </p:sp>
        <p:sp>
          <p:nvSpPr>
            <p:cNvPr id="26" name="矩形 25"/>
            <p:cNvSpPr/>
            <p:nvPr/>
          </p:nvSpPr>
          <p:spPr>
            <a:xfrm>
              <a:off x="5135184" y="1411199"/>
              <a:ext cx="1935480" cy="2214880"/>
            </a:xfrm>
            <a:prstGeom prst="rect">
              <a:avLst/>
            </a:prstGeom>
            <a:effectLst>
              <a:outerShdw blurRad="50800" dist="38100" dir="2700000" algn="tl" rotWithShape="0">
                <a:prstClr val="black">
                  <a:alpha val="20000"/>
                </a:prstClr>
              </a:outerShdw>
            </a:effectLst>
          </p:spPr>
          <p:txBody>
            <a:bodyPr wrap="none">
              <a:spAutoFit/>
            </a:bodyPr>
            <a:lstStyle/>
            <a:p>
              <a:pPr algn="ctr"/>
              <a:r>
                <a:rPr lang="en-US" altLang="zh-CN" sz="13800" dirty="0">
                  <a:solidFill>
                    <a:schemeClr val="accent1"/>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05</a:t>
              </a:r>
              <a:endParaRPr lang="zh-CN" altLang="en-US" sz="7200" dirty="0">
                <a:solidFill>
                  <a:schemeClr val="accent1"/>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endParaRPr>
            </a:p>
          </p:txBody>
        </p:sp>
        <p:grpSp>
          <p:nvGrpSpPr>
            <p:cNvPr id="27" name="组合 26"/>
            <p:cNvGrpSpPr/>
            <p:nvPr/>
          </p:nvGrpSpPr>
          <p:grpSpPr>
            <a:xfrm>
              <a:off x="4074615" y="4226070"/>
              <a:ext cx="4056617" cy="120820"/>
              <a:chOff x="4062244" y="4196941"/>
              <a:chExt cx="4056617" cy="120820"/>
            </a:xfrm>
          </p:grpSpPr>
          <p:cxnSp>
            <p:nvCxnSpPr>
              <p:cNvPr id="28" name="直接连接符 27"/>
              <p:cNvCxnSpPr/>
              <p:nvPr/>
            </p:nvCxnSpPr>
            <p:spPr>
              <a:xfrm>
                <a:off x="4062244" y="4257351"/>
                <a:ext cx="4056617"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sp>
            <p:nvSpPr>
              <p:cNvPr id="29" name="矩形: 圆角 28"/>
              <p:cNvSpPr/>
              <p:nvPr/>
            </p:nvSpPr>
            <p:spPr>
              <a:xfrm flipV="1">
                <a:off x="5751226" y="4196941"/>
                <a:ext cx="678652" cy="12082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grpSp>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文框 2"/>
          <p:cNvSpPr/>
          <p:nvPr/>
        </p:nvSpPr>
        <p:spPr>
          <a:xfrm>
            <a:off x="0" y="0"/>
            <a:ext cx="12192000" cy="6858000"/>
          </a:xfrm>
          <a:prstGeom prst="frame">
            <a:avLst>
              <a:gd name="adj1" fmla="val 11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矩形 3"/>
          <p:cNvSpPr/>
          <p:nvPr/>
        </p:nvSpPr>
        <p:spPr>
          <a:xfrm>
            <a:off x="0" y="323850"/>
            <a:ext cx="200025" cy="571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55905" y="347990"/>
            <a:ext cx="3474028" cy="523220"/>
          </a:xfrm>
          <a:prstGeom prst="rect">
            <a:avLst/>
          </a:prstGeom>
          <a:noFill/>
        </p:spPr>
        <p:txBody>
          <a:bodyPr wrap="none" rtlCol="0">
            <a:spAutoFit/>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商业模式</a:t>
            </a:r>
            <a:r>
              <a:rPr lang="en-US" altLang="zh-CN"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a:t>
            </a:r>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买断制</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endParaRPr>
          </a:p>
        </p:txBody>
      </p:sp>
      <p:grpSp>
        <p:nvGrpSpPr>
          <p:cNvPr id="22" name="组合 21"/>
          <p:cNvGrpSpPr/>
          <p:nvPr/>
        </p:nvGrpSpPr>
        <p:grpSpPr>
          <a:xfrm rot="10800000">
            <a:off x="11127416" y="5800723"/>
            <a:ext cx="800101" cy="800101"/>
            <a:chOff x="542924" y="345443"/>
            <a:chExt cx="2232026" cy="2232026"/>
          </a:xfrm>
        </p:grpSpPr>
        <p:sp>
          <p:nvSpPr>
            <p:cNvPr id="30" name="矩形: 圆角 29"/>
            <p:cNvSpPr/>
            <p:nvPr/>
          </p:nvSpPr>
          <p:spPr>
            <a:xfrm>
              <a:off x="542924" y="890905"/>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rot="5400000">
              <a:off x="-114791" y="1339043"/>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42924" y="722630"/>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rot="5400000">
              <a:off x="-36529" y="1429056"/>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图形  45"/>
          <p:cNvSpPr/>
          <p:nvPr/>
        </p:nvSpPr>
        <p:spPr>
          <a:xfrm>
            <a:off x="1281908" y="1219200"/>
            <a:ext cx="4164174" cy="3152296"/>
          </a:xfrm>
          <a:prstGeom prst="rect">
            <a:avLst/>
          </a:prstGeom>
          <a:solidFill>
            <a:schemeClr val="bg1"/>
          </a:solidFill>
          <a:ln>
            <a:solidFill>
              <a:schemeClr val="bg1">
                <a:lumMod val="85000"/>
              </a:schemeClr>
            </a:solidFill>
          </a:ln>
          <a:effectLst>
            <a:outerShdw blurRad="444500" sx="102000" sy="102000" algn="ctr" rotWithShape="0">
              <a:schemeClr val="bg1">
                <a:lumMod val="75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40" name="Text Box 10"/>
          <p:cNvSpPr txBox="1">
            <a:spLocks noChangeArrowheads="1"/>
          </p:cNvSpPr>
          <p:nvPr/>
        </p:nvSpPr>
        <p:spPr bwMode="auto">
          <a:xfrm>
            <a:off x="1590016" y="2526540"/>
            <a:ext cx="3562675" cy="1154547"/>
          </a:xfrm>
          <a:prstGeom prst="rect">
            <a:avLst/>
          </a:prstGeom>
          <a:noFill/>
          <a:ln w="9525">
            <a:noFill/>
            <a:miter lim="800000"/>
          </a:ln>
        </p:spPr>
        <p:txBody>
          <a:bodyPr wrap="square" lIns="60960" tIns="30480" rIns="60960" bIns="30480">
            <a:spAutoFit/>
          </a:bodyPr>
          <a:lstStyle>
            <a:defPPr>
              <a:defRPr lang="zh-CN"/>
            </a:defPPr>
            <a:lvl1pPr defTabSz="1450975">
              <a:lnSpc>
                <a:spcPct val="130000"/>
              </a:lnSpc>
              <a:defRPr sz="140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accent1"/>
                </a:solidFill>
                <a:ea typeface="思源黑体 CN Medium" panose="020B0600000000000000" pitchFamily="34" charset="-122"/>
              </a:rPr>
              <a:t>玩家购买游戏是一次性消费，游戏销量是游戏厂商最主要的收入来源，游戏质量和市场营销是吸引玩家消费的两大主要因素，其中尤以游戏质量最为根本。</a:t>
            </a:r>
            <a:endParaRPr lang="zh-CN" altLang="en-US" b="1" dirty="0">
              <a:solidFill>
                <a:schemeClr val="accent1"/>
              </a:solidFill>
              <a:ea typeface="思源黑体 CN Medium" panose="020B0600000000000000" pitchFamily="34" charset="-122"/>
              <a:sym typeface="+mn-lt"/>
            </a:endParaRPr>
          </a:p>
        </p:txBody>
      </p:sp>
      <p:sp>
        <p:nvSpPr>
          <p:cNvPr id="41" name="矩形 40"/>
          <p:cNvSpPr/>
          <p:nvPr/>
        </p:nvSpPr>
        <p:spPr>
          <a:xfrm>
            <a:off x="1625144" y="1593775"/>
            <a:ext cx="2258699" cy="584775"/>
          </a:xfrm>
          <a:prstGeom prst="rect">
            <a:avLst/>
          </a:prstGeom>
          <a:solidFill>
            <a:schemeClr val="accent1"/>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一次性消费</a:t>
            </a:r>
            <a:endParaRPr lang="zh-CN" altLang="en-US" sz="32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23" name="图形  45"/>
          <p:cNvSpPr/>
          <p:nvPr/>
        </p:nvSpPr>
        <p:spPr>
          <a:xfrm>
            <a:off x="6494917" y="2695081"/>
            <a:ext cx="4164174" cy="3152296"/>
          </a:xfrm>
          <a:prstGeom prst="rect">
            <a:avLst/>
          </a:prstGeom>
          <a:solidFill>
            <a:schemeClr val="bg1"/>
          </a:solidFill>
          <a:ln>
            <a:solidFill>
              <a:schemeClr val="bg1">
                <a:lumMod val="85000"/>
              </a:schemeClr>
            </a:solidFill>
          </a:ln>
          <a:effectLst>
            <a:outerShdw blurRad="444500" sx="102000" sy="102000" algn="ctr" rotWithShape="0">
              <a:schemeClr val="bg1">
                <a:lumMod val="75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24" name="Text Box 10"/>
          <p:cNvSpPr txBox="1">
            <a:spLocks noChangeArrowheads="1"/>
          </p:cNvSpPr>
          <p:nvPr/>
        </p:nvSpPr>
        <p:spPr bwMode="auto">
          <a:xfrm>
            <a:off x="6838153" y="4029006"/>
            <a:ext cx="3562675" cy="1154547"/>
          </a:xfrm>
          <a:prstGeom prst="rect">
            <a:avLst/>
          </a:prstGeom>
          <a:noFill/>
          <a:ln w="9525">
            <a:noFill/>
            <a:miter lim="800000"/>
          </a:ln>
        </p:spPr>
        <p:txBody>
          <a:bodyPr wrap="square" lIns="60960" tIns="30480" rIns="60960" bIns="30480">
            <a:spAutoFit/>
          </a:bodyPr>
          <a:lstStyle>
            <a:defPPr>
              <a:defRPr lang="zh-CN"/>
            </a:defPPr>
            <a:lvl1pPr defTabSz="1450975">
              <a:lnSpc>
                <a:spcPct val="130000"/>
              </a:lnSpc>
              <a:defRPr sz="140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accent1"/>
                </a:solidFill>
                <a:ea typeface="思源黑体 CN Medium" panose="020B0600000000000000" pitchFamily="34" charset="-122"/>
              </a:rPr>
              <a:t>玩家在购买时拥有选择的主动权，在购买之后的游戏过程中也基本不会受到游戏厂商的影响，游戏厂商和玩家之间并不存在权力关系，游戏厂商只是服务提供者。</a:t>
            </a:r>
            <a:endParaRPr lang="zh-CN" altLang="en-US" b="1" dirty="0">
              <a:solidFill>
                <a:schemeClr val="accent1"/>
              </a:solidFill>
              <a:ea typeface="思源黑体 CN Medium" panose="020B0600000000000000" pitchFamily="34" charset="-122"/>
              <a:sym typeface="+mn-lt"/>
            </a:endParaRPr>
          </a:p>
        </p:txBody>
      </p:sp>
      <p:sp>
        <p:nvSpPr>
          <p:cNvPr id="25" name="矩形 24"/>
          <p:cNvSpPr/>
          <p:nvPr/>
        </p:nvSpPr>
        <p:spPr>
          <a:xfrm>
            <a:off x="6838153" y="3069656"/>
            <a:ext cx="2221005" cy="584775"/>
          </a:xfrm>
          <a:prstGeom prst="rect">
            <a:avLst/>
          </a:prstGeom>
          <a:solidFill>
            <a:schemeClr val="accent1"/>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选择自主权</a:t>
            </a:r>
            <a:endParaRPr lang="zh-CN" altLang="en-US" sz="32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文框 2"/>
          <p:cNvSpPr/>
          <p:nvPr/>
        </p:nvSpPr>
        <p:spPr>
          <a:xfrm>
            <a:off x="0" y="0"/>
            <a:ext cx="12192000" cy="6858000"/>
          </a:xfrm>
          <a:prstGeom prst="frame">
            <a:avLst>
              <a:gd name="adj1" fmla="val 11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矩形 3"/>
          <p:cNvSpPr/>
          <p:nvPr/>
        </p:nvSpPr>
        <p:spPr>
          <a:xfrm>
            <a:off x="0" y="323850"/>
            <a:ext cx="200025" cy="571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55905" y="347990"/>
            <a:ext cx="2339102" cy="523220"/>
          </a:xfrm>
          <a:prstGeom prst="rect">
            <a:avLst/>
          </a:prstGeom>
          <a:noFill/>
        </p:spPr>
        <p:txBody>
          <a:bodyPr wrap="none" rtlCol="0">
            <a:spAutoFit/>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商业发展策略</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endParaRPr>
          </a:p>
        </p:txBody>
      </p:sp>
      <p:grpSp>
        <p:nvGrpSpPr>
          <p:cNvPr id="22" name="组合 21"/>
          <p:cNvGrpSpPr/>
          <p:nvPr/>
        </p:nvGrpSpPr>
        <p:grpSpPr>
          <a:xfrm rot="10800000">
            <a:off x="11127416" y="5800723"/>
            <a:ext cx="800101" cy="800101"/>
            <a:chOff x="542924" y="345443"/>
            <a:chExt cx="2232026" cy="2232026"/>
          </a:xfrm>
        </p:grpSpPr>
        <p:sp>
          <p:nvSpPr>
            <p:cNvPr id="30" name="矩形: 圆角 29"/>
            <p:cNvSpPr/>
            <p:nvPr/>
          </p:nvSpPr>
          <p:spPr>
            <a:xfrm>
              <a:off x="542924" y="890905"/>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rot="5400000">
              <a:off x="-114791" y="1339043"/>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42924" y="722630"/>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rot="5400000">
              <a:off x="-36529" y="1429056"/>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152525" y="1337945"/>
            <a:ext cx="10096500" cy="4817110"/>
            <a:chOff x="1152525" y="1337945"/>
            <a:chExt cx="10096500" cy="4817110"/>
          </a:xfrm>
        </p:grpSpPr>
        <p:sp>
          <p:nvSpPr>
            <p:cNvPr id="40" name="任意多边形 42"/>
            <p:cNvSpPr/>
            <p:nvPr/>
          </p:nvSpPr>
          <p:spPr>
            <a:xfrm>
              <a:off x="1152525" y="2077720"/>
              <a:ext cx="4276725" cy="0"/>
            </a:xfrm>
            <a:custGeom>
              <a:avLst/>
              <a:gdLst>
                <a:gd name="connsiteX0" fmla="*/ 4276725 w 4276725"/>
                <a:gd name="connsiteY0" fmla="*/ 0 h 0"/>
                <a:gd name="connsiteX1" fmla="*/ 0 w 4276725"/>
                <a:gd name="connsiteY1" fmla="*/ 0 h 0"/>
              </a:gdLst>
              <a:ahLst/>
              <a:cxnLst>
                <a:cxn ang="0">
                  <a:pos x="connsiteX0" y="connsiteY0"/>
                </a:cxn>
                <a:cxn ang="0">
                  <a:pos x="connsiteX1" y="connsiteY1"/>
                </a:cxn>
              </a:cxnLst>
              <a:rect l="l" t="t" r="r" b="b"/>
              <a:pathLst>
                <a:path w="4276725">
                  <a:moveTo>
                    <a:pt x="4276725" y="0"/>
                  </a:moveTo>
                  <a:lnTo>
                    <a:pt x="0" y="0"/>
                  </a:lnTo>
                </a:path>
              </a:pathLst>
            </a:custGeom>
            <a:noFill/>
            <a:ln w="12700">
              <a:solidFill>
                <a:schemeClr val="accent2"/>
              </a:solidFill>
              <a:prstDash val="sysDot"/>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rial" panose="020B0604020202020204" pitchFamily="34" charset="0"/>
              </a:endParaRPr>
            </a:p>
          </p:txBody>
        </p:sp>
        <p:sp>
          <p:nvSpPr>
            <p:cNvPr id="41" name="任意多边形 43"/>
            <p:cNvSpPr/>
            <p:nvPr/>
          </p:nvSpPr>
          <p:spPr>
            <a:xfrm>
              <a:off x="1152525" y="4449445"/>
              <a:ext cx="3848100" cy="82550"/>
            </a:xfrm>
            <a:custGeom>
              <a:avLst/>
              <a:gdLst>
                <a:gd name="connsiteX0" fmla="*/ 4276725 w 4276725"/>
                <a:gd name="connsiteY0" fmla="*/ 0 h 0"/>
                <a:gd name="connsiteX1" fmla="*/ 0 w 4276725"/>
                <a:gd name="connsiteY1" fmla="*/ 0 h 0"/>
              </a:gdLst>
              <a:ahLst/>
              <a:cxnLst>
                <a:cxn ang="0">
                  <a:pos x="connsiteX0" y="connsiteY0"/>
                </a:cxn>
                <a:cxn ang="0">
                  <a:pos x="connsiteX1" y="connsiteY1"/>
                </a:cxn>
              </a:cxnLst>
              <a:rect l="l" t="t" r="r" b="b"/>
              <a:pathLst>
                <a:path w="4276725">
                  <a:moveTo>
                    <a:pt x="4276725" y="0"/>
                  </a:moveTo>
                  <a:lnTo>
                    <a:pt x="0" y="0"/>
                  </a:lnTo>
                </a:path>
              </a:pathLst>
            </a:custGeom>
            <a:noFill/>
            <a:ln w="12700">
              <a:solidFill>
                <a:schemeClr val="accent1"/>
              </a:solidFill>
              <a:prstDash val="sysDot"/>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rial" panose="020B0604020202020204" pitchFamily="34" charset="0"/>
              </a:endParaRPr>
            </a:p>
          </p:txBody>
        </p:sp>
        <p:sp>
          <p:nvSpPr>
            <p:cNvPr id="42" name="任意多边形 44"/>
            <p:cNvSpPr/>
            <p:nvPr/>
          </p:nvSpPr>
          <p:spPr>
            <a:xfrm>
              <a:off x="7229475" y="3062605"/>
              <a:ext cx="3848100" cy="82550"/>
            </a:xfrm>
            <a:custGeom>
              <a:avLst/>
              <a:gdLst>
                <a:gd name="connsiteX0" fmla="*/ 4276725 w 4276725"/>
                <a:gd name="connsiteY0" fmla="*/ 0 h 0"/>
                <a:gd name="connsiteX1" fmla="*/ 0 w 4276725"/>
                <a:gd name="connsiteY1" fmla="*/ 0 h 0"/>
              </a:gdLst>
              <a:ahLst/>
              <a:cxnLst>
                <a:cxn ang="0">
                  <a:pos x="connsiteX0" y="connsiteY0"/>
                </a:cxn>
                <a:cxn ang="0">
                  <a:pos x="connsiteX1" y="connsiteY1"/>
                </a:cxn>
              </a:cxnLst>
              <a:rect l="l" t="t" r="r" b="b"/>
              <a:pathLst>
                <a:path w="4276725">
                  <a:moveTo>
                    <a:pt x="4276725" y="0"/>
                  </a:moveTo>
                  <a:lnTo>
                    <a:pt x="0" y="0"/>
                  </a:lnTo>
                </a:path>
              </a:pathLst>
            </a:custGeom>
            <a:noFill/>
            <a:ln w="12700">
              <a:solidFill>
                <a:schemeClr val="accent2"/>
              </a:solidFill>
              <a:prstDash val="sysDot"/>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rial" panose="020B0604020202020204" pitchFamily="34" charset="0"/>
              </a:endParaRPr>
            </a:p>
          </p:txBody>
        </p:sp>
        <p:sp>
          <p:nvSpPr>
            <p:cNvPr id="43" name="任意多边形 45"/>
            <p:cNvSpPr/>
            <p:nvPr/>
          </p:nvSpPr>
          <p:spPr>
            <a:xfrm>
              <a:off x="6543675" y="5499100"/>
              <a:ext cx="4705350" cy="141605"/>
            </a:xfrm>
            <a:custGeom>
              <a:avLst/>
              <a:gdLst>
                <a:gd name="connsiteX0" fmla="*/ 4276725 w 4276725"/>
                <a:gd name="connsiteY0" fmla="*/ 0 h 0"/>
                <a:gd name="connsiteX1" fmla="*/ 0 w 4276725"/>
                <a:gd name="connsiteY1" fmla="*/ 0 h 0"/>
              </a:gdLst>
              <a:ahLst/>
              <a:cxnLst>
                <a:cxn ang="0">
                  <a:pos x="connsiteX0" y="connsiteY0"/>
                </a:cxn>
                <a:cxn ang="0">
                  <a:pos x="connsiteX1" y="connsiteY1"/>
                </a:cxn>
              </a:cxnLst>
              <a:rect l="l" t="t" r="r" b="b"/>
              <a:pathLst>
                <a:path w="4276725">
                  <a:moveTo>
                    <a:pt x="4276725" y="0"/>
                  </a:moveTo>
                  <a:lnTo>
                    <a:pt x="0" y="0"/>
                  </a:lnTo>
                </a:path>
              </a:pathLst>
            </a:custGeom>
            <a:noFill/>
            <a:ln w="12700">
              <a:solidFill>
                <a:schemeClr val="accent1"/>
              </a:solidFill>
              <a:prstDash val="sysDot"/>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rial" panose="020B0604020202020204" pitchFamily="34" charset="0"/>
              </a:endParaRPr>
            </a:p>
          </p:txBody>
        </p:sp>
        <p:sp>
          <p:nvSpPr>
            <p:cNvPr id="44" name="任意多边形 47"/>
            <p:cNvSpPr/>
            <p:nvPr/>
          </p:nvSpPr>
          <p:spPr bwMode="auto">
            <a:xfrm>
              <a:off x="4412615" y="3062605"/>
              <a:ext cx="1339215" cy="3092450"/>
            </a:xfrm>
            <a:custGeom>
              <a:avLst/>
              <a:gdLst>
                <a:gd name="connsiteX0" fmla="*/ 1703388 w 1703388"/>
                <a:gd name="connsiteY0" fmla="*/ 3200399 h 3933826"/>
                <a:gd name="connsiteX1" fmla="*/ 854076 w 1703388"/>
                <a:gd name="connsiteY1" fmla="*/ 3933826 h 3933826"/>
                <a:gd name="connsiteX2" fmla="*/ 0 w 1703388"/>
                <a:gd name="connsiteY2" fmla="*/ 3200399 h 3933826"/>
                <a:gd name="connsiteX3" fmla="*/ 420688 w 1703388"/>
                <a:gd name="connsiteY3" fmla="*/ 3200399 h 3933826"/>
                <a:gd name="connsiteX4" fmla="*/ 420688 w 1703388"/>
                <a:gd name="connsiteY4" fmla="*/ 679450 h 3933826"/>
                <a:gd name="connsiteX5" fmla="*/ 1285876 w 1703388"/>
                <a:gd name="connsiteY5" fmla="*/ 0 h 3933826"/>
                <a:gd name="connsiteX6" fmla="*/ 1285876 w 1703388"/>
                <a:gd name="connsiteY6" fmla="*/ 3200399 h 393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3388" h="3933826">
                  <a:moveTo>
                    <a:pt x="1703388" y="3200399"/>
                  </a:moveTo>
                  <a:lnTo>
                    <a:pt x="854076" y="3933826"/>
                  </a:lnTo>
                  <a:lnTo>
                    <a:pt x="0" y="3200399"/>
                  </a:lnTo>
                  <a:lnTo>
                    <a:pt x="420688" y="3200399"/>
                  </a:lnTo>
                  <a:lnTo>
                    <a:pt x="420688" y="679450"/>
                  </a:lnTo>
                  <a:lnTo>
                    <a:pt x="1285876" y="0"/>
                  </a:lnTo>
                  <a:lnTo>
                    <a:pt x="1285876" y="3200399"/>
                  </a:lnTo>
                  <a:close/>
                </a:path>
              </a:pathLst>
            </a:custGeom>
            <a:solidFill>
              <a:schemeClr val="accent1"/>
            </a:solidFill>
            <a:ln>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rial" panose="020B0604020202020204" pitchFamily="34" charset="0"/>
              </a:endParaRPr>
            </a:p>
          </p:txBody>
        </p:sp>
        <p:sp>
          <p:nvSpPr>
            <p:cNvPr id="45" name="矩形 44"/>
            <p:cNvSpPr/>
            <p:nvPr/>
          </p:nvSpPr>
          <p:spPr>
            <a:xfrm>
              <a:off x="4716780" y="5325599"/>
              <a:ext cx="729615" cy="461665"/>
            </a:xfrm>
            <a:prstGeom prst="rect">
              <a:avLst/>
            </a:prstGeom>
          </p:spPr>
          <p:txBody>
            <a:bodyPr wrap="square">
              <a:spAutoFit/>
            </a:bodyPr>
            <a:lstStyle/>
            <a:p>
              <a:pPr algn="ctr"/>
              <a:r>
                <a:rPr lang="en-US" altLang="zh-CN" sz="2400" b="1" dirty="0">
                  <a:solidFill>
                    <a:srgbClr val="FFFF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rial" panose="020B0604020202020204" pitchFamily="34" charset="0"/>
                </a:rPr>
                <a:t>03</a:t>
              </a:r>
              <a:endParaRPr lang="zh-CN" altLang="en-US" sz="2400" b="1" dirty="0">
                <a:solidFill>
                  <a:srgbClr val="FFFF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rial" panose="020B0604020202020204" pitchFamily="34" charset="0"/>
              </a:endParaRPr>
            </a:p>
          </p:txBody>
        </p:sp>
        <p:sp>
          <p:nvSpPr>
            <p:cNvPr id="46" name="任意多边形 51"/>
            <p:cNvSpPr/>
            <p:nvPr/>
          </p:nvSpPr>
          <p:spPr bwMode="auto">
            <a:xfrm>
              <a:off x="5092700" y="1698625"/>
              <a:ext cx="1336675" cy="2834005"/>
            </a:xfrm>
            <a:custGeom>
              <a:avLst/>
              <a:gdLst>
                <a:gd name="connsiteX0" fmla="*/ 1700213 w 1700213"/>
                <a:gd name="connsiteY0" fmla="*/ 731838 h 3605212"/>
                <a:gd name="connsiteX1" fmla="*/ 1282701 w 1700213"/>
                <a:gd name="connsiteY1" fmla="*/ 731838 h 3605212"/>
                <a:gd name="connsiteX2" fmla="*/ 1282701 w 1700213"/>
                <a:gd name="connsiteY2" fmla="*/ 3605212 h 3605212"/>
                <a:gd name="connsiteX3" fmla="*/ 420688 w 1700213"/>
                <a:gd name="connsiteY3" fmla="*/ 2925762 h 3605212"/>
                <a:gd name="connsiteX4" fmla="*/ 420688 w 1700213"/>
                <a:gd name="connsiteY4" fmla="*/ 1735137 h 3605212"/>
                <a:gd name="connsiteX5" fmla="*/ 417513 w 1700213"/>
                <a:gd name="connsiteY5" fmla="*/ 1735137 h 3605212"/>
                <a:gd name="connsiteX6" fmla="*/ 417513 w 1700213"/>
                <a:gd name="connsiteY6" fmla="*/ 731838 h 3605212"/>
                <a:gd name="connsiteX7" fmla="*/ 417513 w 1700213"/>
                <a:gd name="connsiteY7" fmla="*/ 731838 h 3605212"/>
                <a:gd name="connsiteX8" fmla="*/ 0 w 1700213"/>
                <a:gd name="connsiteY8" fmla="*/ 731838 h 3605212"/>
                <a:gd name="connsiteX9" fmla="*/ 849313 w 1700213"/>
                <a:gd name="connsiteY9" fmla="*/ 0 h 360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0213" h="3605212">
                  <a:moveTo>
                    <a:pt x="1700213" y="731838"/>
                  </a:moveTo>
                  <a:lnTo>
                    <a:pt x="1282701" y="731838"/>
                  </a:lnTo>
                  <a:lnTo>
                    <a:pt x="1282701" y="3605212"/>
                  </a:lnTo>
                  <a:lnTo>
                    <a:pt x="420688" y="2925762"/>
                  </a:lnTo>
                  <a:lnTo>
                    <a:pt x="420688" y="1735137"/>
                  </a:lnTo>
                  <a:lnTo>
                    <a:pt x="417513" y="1735137"/>
                  </a:lnTo>
                  <a:lnTo>
                    <a:pt x="417513" y="731838"/>
                  </a:lnTo>
                  <a:lnTo>
                    <a:pt x="417513" y="731838"/>
                  </a:lnTo>
                  <a:lnTo>
                    <a:pt x="0" y="731838"/>
                  </a:lnTo>
                  <a:lnTo>
                    <a:pt x="849313" y="0"/>
                  </a:lnTo>
                  <a:close/>
                </a:path>
              </a:pathLst>
            </a:custGeom>
            <a:solidFill>
              <a:schemeClr val="bg2">
                <a:lumMod val="75000"/>
              </a:schemeClr>
            </a:solidFill>
            <a:ln>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rial" panose="020B0604020202020204" pitchFamily="34" charset="0"/>
              </a:endParaRPr>
            </a:p>
          </p:txBody>
        </p:sp>
        <p:sp>
          <p:nvSpPr>
            <p:cNvPr id="47" name="矩形 46"/>
            <p:cNvSpPr/>
            <p:nvPr/>
          </p:nvSpPr>
          <p:spPr>
            <a:xfrm>
              <a:off x="5372100" y="2133454"/>
              <a:ext cx="729615" cy="461665"/>
            </a:xfrm>
            <a:prstGeom prst="rect">
              <a:avLst/>
            </a:prstGeom>
          </p:spPr>
          <p:txBody>
            <a:bodyPr wrap="square">
              <a:spAutoFit/>
            </a:bodyPr>
            <a:lstStyle/>
            <a:p>
              <a:pPr algn="ctr"/>
              <a:r>
                <a:rPr lang="en-US" altLang="zh-CN" sz="2400" b="1" dirty="0">
                  <a:solidFill>
                    <a:srgbClr val="FFFF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rial" panose="020B0604020202020204" pitchFamily="34" charset="0"/>
                </a:rPr>
                <a:t>01</a:t>
              </a:r>
              <a:endParaRPr lang="zh-CN" altLang="en-US" sz="2400" b="1" dirty="0">
                <a:solidFill>
                  <a:srgbClr val="FFFF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rial" panose="020B0604020202020204" pitchFamily="34" charset="0"/>
              </a:endParaRPr>
            </a:p>
          </p:txBody>
        </p:sp>
        <p:sp>
          <p:nvSpPr>
            <p:cNvPr id="48" name="任意多边形 55"/>
            <p:cNvSpPr/>
            <p:nvPr/>
          </p:nvSpPr>
          <p:spPr bwMode="auto">
            <a:xfrm>
              <a:off x="6441440" y="1337945"/>
              <a:ext cx="1340485" cy="3537585"/>
            </a:xfrm>
            <a:custGeom>
              <a:avLst/>
              <a:gdLst>
                <a:gd name="connsiteX0" fmla="*/ 1704975 w 1704975"/>
                <a:gd name="connsiteY0" fmla="*/ 731838 h 4500563"/>
                <a:gd name="connsiteX1" fmla="*/ 1282701 w 1704975"/>
                <a:gd name="connsiteY1" fmla="*/ 731838 h 4500563"/>
                <a:gd name="connsiteX2" fmla="*/ 1282701 w 1704975"/>
                <a:gd name="connsiteY2" fmla="*/ 3816350 h 4500563"/>
                <a:gd name="connsiteX3" fmla="*/ 422276 w 1704975"/>
                <a:gd name="connsiteY3" fmla="*/ 4500563 h 4500563"/>
                <a:gd name="connsiteX4" fmla="*/ 422276 w 1704975"/>
                <a:gd name="connsiteY4" fmla="*/ 731838 h 4500563"/>
                <a:gd name="connsiteX5" fmla="*/ 422275 w 1704975"/>
                <a:gd name="connsiteY5" fmla="*/ 731838 h 4500563"/>
                <a:gd name="connsiteX6" fmla="*/ 0 w 1704975"/>
                <a:gd name="connsiteY6" fmla="*/ 731838 h 4500563"/>
                <a:gd name="connsiteX7" fmla="*/ 850900 w 1704975"/>
                <a:gd name="connsiteY7" fmla="*/ 0 h 45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4500563">
                  <a:moveTo>
                    <a:pt x="1704975" y="731838"/>
                  </a:moveTo>
                  <a:lnTo>
                    <a:pt x="1282701" y="731838"/>
                  </a:lnTo>
                  <a:lnTo>
                    <a:pt x="1282701" y="3816350"/>
                  </a:lnTo>
                  <a:lnTo>
                    <a:pt x="422276" y="4500563"/>
                  </a:lnTo>
                  <a:lnTo>
                    <a:pt x="422276" y="731838"/>
                  </a:lnTo>
                  <a:lnTo>
                    <a:pt x="422275" y="731838"/>
                  </a:lnTo>
                  <a:lnTo>
                    <a:pt x="0" y="731838"/>
                  </a:lnTo>
                  <a:lnTo>
                    <a:pt x="850900" y="0"/>
                  </a:lnTo>
                  <a:close/>
                </a:path>
              </a:pathLst>
            </a:custGeom>
            <a:solidFill>
              <a:schemeClr val="bg2">
                <a:lumMod val="75000"/>
              </a:schemeClr>
            </a:solidFill>
            <a:ln>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rial" panose="020B0604020202020204" pitchFamily="34" charset="0"/>
              </a:endParaRPr>
            </a:p>
          </p:txBody>
        </p:sp>
        <p:sp>
          <p:nvSpPr>
            <p:cNvPr id="49" name="矩形 48"/>
            <p:cNvSpPr/>
            <p:nvPr/>
          </p:nvSpPr>
          <p:spPr>
            <a:xfrm>
              <a:off x="6736715" y="1656569"/>
              <a:ext cx="729615" cy="461665"/>
            </a:xfrm>
            <a:prstGeom prst="rect">
              <a:avLst/>
            </a:prstGeom>
          </p:spPr>
          <p:txBody>
            <a:bodyPr wrap="square">
              <a:spAutoFit/>
            </a:bodyPr>
            <a:lstStyle/>
            <a:p>
              <a:pPr algn="ctr"/>
              <a:r>
                <a:rPr lang="en-US" altLang="zh-CN" sz="2400" b="1" dirty="0">
                  <a:solidFill>
                    <a:srgbClr val="FFFF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rial" panose="020B0604020202020204" pitchFamily="34" charset="0"/>
                </a:rPr>
                <a:t>02</a:t>
              </a:r>
              <a:endParaRPr lang="zh-CN" altLang="en-US" sz="2400" b="1" dirty="0">
                <a:solidFill>
                  <a:srgbClr val="FFFF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rial" panose="020B0604020202020204" pitchFamily="34" charset="0"/>
              </a:endParaRPr>
            </a:p>
          </p:txBody>
        </p:sp>
        <p:sp>
          <p:nvSpPr>
            <p:cNvPr id="50" name="任意多边形 59"/>
            <p:cNvSpPr/>
            <p:nvPr/>
          </p:nvSpPr>
          <p:spPr bwMode="auto">
            <a:xfrm>
              <a:off x="5768975" y="2976245"/>
              <a:ext cx="1340485" cy="2752725"/>
            </a:xfrm>
            <a:custGeom>
              <a:avLst/>
              <a:gdLst>
                <a:gd name="connsiteX0" fmla="*/ 1704975 w 1704975"/>
                <a:gd name="connsiteY0" fmla="*/ 2768600 h 3502025"/>
                <a:gd name="connsiteX1" fmla="*/ 854075 w 1704975"/>
                <a:gd name="connsiteY1" fmla="*/ 3502025 h 3502025"/>
                <a:gd name="connsiteX2" fmla="*/ 0 w 1704975"/>
                <a:gd name="connsiteY2" fmla="*/ 2768600 h 3502025"/>
                <a:gd name="connsiteX3" fmla="*/ 422275 w 1704975"/>
                <a:gd name="connsiteY3" fmla="*/ 2768600 h 3502025"/>
                <a:gd name="connsiteX4" fmla="*/ 422276 w 1704975"/>
                <a:gd name="connsiteY4" fmla="*/ 2768600 h 3502025"/>
                <a:gd name="connsiteX5" fmla="*/ 422276 w 1704975"/>
                <a:gd name="connsiteY5" fmla="*/ 0 h 3502025"/>
                <a:gd name="connsiteX6" fmla="*/ 1282701 w 1704975"/>
                <a:gd name="connsiteY6" fmla="*/ 684213 h 3502025"/>
                <a:gd name="connsiteX7" fmla="*/ 1282701 w 1704975"/>
                <a:gd name="connsiteY7" fmla="*/ 2768600 h 350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3502025">
                  <a:moveTo>
                    <a:pt x="1704975" y="2768600"/>
                  </a:moveTo>
                  <a:lnTo>
                    <a:pt x="854075" y="3502025"/>
                  </a:lnTo>
                  <a:lnTo>
                    <a:pt x="0" y="2768600"/>
                  </a:lnTo>
                  <a:lnTo>
                    <a:pt x="422275" y="2768600"/>
                  </a:lnTo>
                  <a:lnTo>
                    <a:pt x="422276" y="2768600"/>
                  </a:lnTo>
                  <a:lnTo>
                    <a:pt x="422276" y="0"/>
                  </a:lnTo>
                  <a:lnTo>
                    <a:pt x="1282701" y="684213"/>
                  </a:lnTo>
                  <a:lnTo>
                    <a:pt x="1282701" y="2768600"/>
                  </a:lnTo>
                  <a:close/>
                </a:path>
              </a:pathLst>
            </a:custGeom>
            <a:solidFill>
              <a:schemeClr val="accent1"/>
            </a:solidFill>
            <a:ln>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rial" panose="020B0604020202020204" pitchFamily="34" charset="0"/>
              </a:endParaRPr>
            </a:p>
          </p:txBody>
        </p:sp>
        <p:sp>
          <p:nvSpPr>
            <p:cNvPr id="51" name="矩形 50"/>
            <p:cNvSpPr/>
            <p:nvPr/>
          </p:nvSpPr>
          <p:spPr>
            <a:xfrm>
              <a:off x="6075045" y="4939519"/>
              <a:ext cx="729615" cy="461665"/>
            </a:xfrm>
            <a:prstGeom prst="rect">
              <a:avLst/>
            </a:prstGeom>
          </p:spPr>
          <p:txBody>
            <a:bodyPr wrap="square">
              <a:spAutoFit/>
            </a:bodyPr>
            <a:lstStyle/>
            <a:p>
              <a:pPr algn="ctr"/>
              <a:r>
                <a:rPr lang="en-US" altLang="zh-CN" sz="2400" b="1" dirty="0">
                  <a:solidFill>
                    <a:srgbClr val="FFFF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rial" panose="020B0604020202020204" pitchFamily="34" charset="0"/>
                </a:rPr>
                <a:t>04</a:t>
              </a:r>
              <a:endParaRPr lang="zh-CN" altLang="en-US" sz="2400" b="1" dirty="0">
                <a:solidFill>
                  <a:srgbClr val="FFFF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rial" panose="020B0604020202020204" pitchFamily="34" charset="0"/>
              </a:endParaRPr>
            </a:p>
          </p:txBody>
        </p:sp>
      </p:grpSp>
      <p:grpSp>
        <p:nvGrpSpPr>
          <p:cNvPr id="12" name="组合 11"/>
          <p:cNvGrpSpPr/>
          <p:nvPr/>
        </p:nvGrpSpPr>
        <p:grpSpPr>
          <a:xfrm>
            <a:off x="1110503" y="2220092"/>
            <a:ext cx="3042692" cy="1371371"/>
            <a:chOff x="1587728" y="1996366"/>
            <a:chExt cx="3042692" cy="1371371"/>
          </a:xfrm>
        </p:grpSpPr>
        <p:sp>
          <p:nvSpPr>
            <p:cNvPr id="38" name="文本框 37"/>
            <p:cNvSpPr txBox="1"/>
            <p:nvPr/>
          </p:nvSpPr>
          <p:spPr>
            <a:xfrm>
              <a:off x="1587728" y="1996366"/>
              <a:ext cx="1830889" cy="369332"/>
            </a:xfrm>
            <a:prstGeom prst="rect">
              <a:avLst/>
            </a:prstGeom>
            <a:noFill/>
          </p:spPr>
          <p:txBody>
            <a:bodyPr wrap="square" rtlCol="0">
              <a:spAutoFit/>
            </a:bodyPr>
            <a:lstStyle/>
            <a:p>
              <a:pPr algn="r"/>
              <a:r>
                <a:rPr lang="en-US" altLang="zh-CN" b="1"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SO</a:t>
              </a:r>
              <a:r>
                <a:rPr lang="zh-CN" altLang="en-US" b="1"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增长型战略</a:t>
              </a:r>
              <a:endParaRPr lang="zh-CN" altLang="en-US" b="1"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9" name="文本框 38"/>
            <p:cNvSpPr txBox="1"/>
            <p:nvPr/>
          </p:nvSpPr>
          <p:spPr>
            <a:xfrm>
              <a:off x="1741353" y="2277439"/>
              <a:ext cx="2889067" cy="1090298"/>
            </a:xfrm>
            <a:prstGeom prst="rect">
              <a:avLst/>
            </a:prstGeom>
            <a:noFill/>
          </p:spPr>
          <p:txBody>
            <a:bodyPr wrap="square" rtlCol="0">
              <a:spAutoFit/>
            </a:bodyPr>
            <a:lstStyle/>
            <a:p>
              <a:pPr>
                <a:lnSpc>
                  <a:spcPct val="150000"/>
                </a:lnSpc>
              </a:pPr>
              <a:r>
                <a:rPr lang="zh-CN" altLang="en-US" sz="1500"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充分利用游戏模式的创新以及游戏内容与国粹的融合积极进入音乐游戏市场，扩大用户基数</a:t>
              </a:r>
              <a:endParaRPr lang="zh-CN" altLang="en-US" sz="1500"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grpSp>
        <p:nvGrpSpPr>
          <p:cNvPr id="13" name="组合 12"/>
          <p:cNvGrpSpPr/>
          <p:nvPr/>
        </p:nvGrpSpPr>
        <p:grpSpPr>
          <a:xfrm>
            <a:off x="1176227" y="4536748"/>
            <a:ext cx="2902447" cy="1374593"/>
            <a:chOff x="1696380" y="2006703"/>
            <a:chExt cx="2902447" cy="1374593"/>
          </a:xfrm>
        </p:grpSpPr>
        <p:sp>
          <p:nvSpPr>
            <p:cNvPr id="36" name="文本框 35"/>
            <p:cNvSpPr txBox="1"/>
            <p:nvPr/>
          </p:nvSpPr>
          <p:spPr>
            <a:xfrm>
              <a:off x="1696380" y="2006703"/>
              <a:ext cx="1882229" cy="369332"/>
            </a:xfrm>
            <a:prstGeom prst="rect">
              <a:avLst/>
            </a:prstGeom>
            <a:noFill/>
          </p:spPr>
          <p:txBody>
            <a:bodyPr wrap="square" rtlCol="0">
              <a:spAutoFit/>
            </a:bodyPr>
            <a:lstStyle/>
            <a:p>
              <a:pPr algn="r"/>
              <a:r>
                <a:rPr lang="en-US" altLang="zh-CN"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ST</a:t>
              </a:r>
              <a:r>
                <a:rPr lang="zh-CN" altLang="en-US"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多种经营战略</a:t>
              </a:r>
              <a:endParaRPr lang="zh-CN" altLang="en-US"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7" name="文本框 36"/>
            <p:cNvSpPr txBox="1"/>
            <p:nvPr/>
          </p:nvSpPr>
          <p:spPr>
            <a:xfrm>
              <a:off x="1709760" y="2290998"/>
              <a:ext cx="2889067" cy="1090298"/>
            </a:xfrm>
            <a:prstGeom prst="rect">
              <a:avLst/>
            </a:prstGeom>
            <a:noFill/>
          </p:spPr>
          <p:txBody>
            <a:bodyPr wrap="square" rtlCol="0">
              <a:spAutoFit/>
            </a:bodyPr>
            <a:lstStyle/>
            <a:p>
              <a:pPr>
                <a:lnSpc>
                  <a:spcPct val="150000"/>
                </a:lnSpc>
              </a:pPr>
              <a:r>
                <a:rPr lang="zh-CN" altLang="en-US" sz="1500"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积极结合高新科技，例如</a:t>
              </a:r>
              <a:r>
                <a:rPr lang="en-US" altLang="zh-CN" sz="1500"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AR/VR</a:t>
              </a:r>
              <a:r>
                <a:rPr lang="zh-CN" altLang="en-US" sz="1500"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等，进一步创新游戏模式，适应时代发展。</a:t>
              </a:r>
              <a:endParaRPr lang="zh-CN" altLang="en-US" sz="1500"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grpSp>
        <p:nvGrpSpPr>
          <p:cNvPr id="14" name="组合 13"/>
          <p:cNvGrpSpPr/>
          <p:nvPr/>
        </p:nvGrpSpPr>
        <p:grpSpPr>
          <a:xfrm>
            <a:off x="7935550" y="1833196"/>
            <a:ext cx="2889067" cy="1347705"/>
            <a:chOff x="7732730" y="2033591"/>
            <a:chExt cx="2889067" cy="1347705"/>
          </a:xfrm>
        </p:grpSpPr>
        <p:sp>
          <p:nvSpPr>
            <p:cNvPr id="34" name="文本框 33"/>
            <p:cNvSpPr txBox="1"/>
            <p:nvPr/>
          </p:nvSpPr>
          <p:spPr>
            <a:xfrm>
              <a:off x="7732730" y="2033591"/>
              <a:ext cx="1868326" cy="369332"/>
            </a:xfrm>
            <a:prstGeom prst="rect">
              <a:avLst/>
            </a:prstGeom>
            <a:noFill/>
          </p:spPr>
          <p:txBody>
            <a:bodyPr wrap="square" rtlCol="0">
              <a:spAutoFit/>
            </a:bodyPr>
            <a:lstStyle/>
            <a:p>
              <a:r>
                <a:rPr lang="en-US" altLang="zh-CN" b="1"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WO</a:t>
              </a:r>
              <a:r>
                <a:rPr lang="zh-CN" altLang="en-US" b="1"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扭转型战略</a:t>
              </a:r>
              <a:endParaRPr lang="zh-CN" altLang="en-US" b="1"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5" name="文本框 34"/>
            <p:cNvSpPr txBox="1"/>
            <p:nvPr/>
          </p:nvSpPr>
          <p:spPr>
            <a:xfrm>
              <a:off x="7732730" y="2290998"/>
              <a:ext cx="2889067" cy="1090298"/>
            </a:xfrm>
            <a:prstGeom prst="rect">
              <a:avLst/>
            </a:prstGeom>
            <a:noFill/>
          </p:spPr>
          <p:txBody>
            <a:bodyPr wrap="square" rtlCol="0">
              <a:spAutoFit/>
            </a:bodyPr>
            <a:lstStyle/>
            <a:p>
              <a:pPr>
                <a:lnSpc>
                  <a:spcPct val="150000"/>
                </a:lnSpc>
              </a:pPr>
              <a:r>
                <a:rPr lang="zh-CN" altLang="en-US" sz="1500"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扩充游戏内容，和其他商业项目进行联动，充分发挥传统国策的价值效益。</a:t>
              </a:r>
              <a:endParaRPr lang="zh-CN" altLang="en-US" sz="1500"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grpSp>
        <p:nvGrpSpPr>
          <p:cNvPr id="15" name="组合 14"/>
          <p:cNvGrpSpPr/>
          <p:nvPr/>
        </p:nvGrpSpPr>
        <p:grpSpPr>
          <a:xfrm>
            <a:off x="7935549" y="4352607"/>
            <a:ext cx="2889067" cy="1347705"/>
            <a:chOff x="7732730" y="2033591"/>
            <a:chExt cx="2889067" cy="1347705"/>
          </a:xfrm>
        </p:grpSpPr>
        <p:sp>
          <p:nvSpPr>
            <p:cNvPr id="28" name="文本框 27"/>
            <p:cNvSpPr txBox="1"/>
            <p:nvPr/>
          </p:nvSpPr>
          <p:spPr>
            <a:xfrm>
              <a:off x="7732730" y="2033591"/>
              <a:ext cx="1756456" cy="369332"/>
            </a:xfrm>
            <a:prstGeom prst="rect">
              <a:avLst/>
            </a:prstGeom>
            <a:noFill/>
          </p:spPr>
          <p:txBody>
            <a:bodyPr wrap="square" rtlCol="0">
              <a:spAutoFit/>
            </a:bodyPr>
            <a:lstStyle>
              <a:defPPr>
                <a:defRPr lang="zh-CN"/>
              </a:defPPr>
              <a:lvl1pPr algn="r">
                <a:defRPr>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pPr algn="l"/>
              <a:r>
                <a:rPr lang="en-US" altLang="zh-CN" b="1" dirty="0"/>
                <a:t>WT</a:t>
              </a:r>
              <a:r>
                <a:rPr lang="zh-CN" altLang="en-US" b="1" dirty="0"/>
                <a:t>防御型战略</a:t>
              </a:r>
              <a:endParaRPr lang="zh-CN" altLang="en-US" b="1" dirty="0"/>
            </a:p>
          </p:txBody>
        </p:sp>
        <p:sp>
          <p:nvSpPr>
            <p:cNvPr id="29" name="文本框 28"/>
            <p:cNvSpPr txBox="1"/>
            <p:nvPr/>
          </p:nvSpPr>
          <p:spPr>
            <a:xfrm>
              <a:off x="7732730" y="2290998"/>
              <a:ext cx="2889067" cy="1090298"/>
            </a:xfrm>
            <a:prstGeom prst="rect">
              <a:avLst/>
            </a:prstGeom>
            <a:noFill/>
          </p:spPr>
          <p:txBody>
            <a:bodyPr wrap="square" rtlCol="0">
              <a:spAutoFit/>
            </a:bodyPr>
            <a:lstStyle/>
            <a:p>
              <a:pPr>
                <a:lnSpc>
                  <a:spcPct val="150000"/>
                </a:lnSpc>
              </a:pPr>
              <a:r>
                <a:rPr lang="zh-CN" altLang="en-US" sz="1500"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保证基础游戏方式的完整性的前提下，尝试结合其他领域技术，扩展项目的应用覆盖面。</a:t>
              </a:r>
              <a:endParaRPr lang="zh-CN" altLang="en-US" sz="1500"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sp>
        <p:nvSpPr>
          <p:cNvPr id="16" name="Freeform 14"/>
          <p:cNvSpPr/>
          <p:nvPr/>
        </p:nvSpPr>
        <p:spPr>
          <a:xfrm>
            <a:off x="5634212" y="3643663"/>
            <a:ext cx="271480" cy="246394"/>
          </a:xfrm>
          <a:custGeom>
            <a:avLst/>
            <a:gdLst/>
            <a:ahLst/>
            <a:cxnLst>
              <a:cxn ang="0">
                <a:pos x="wd2" y="hd2"/>
              </a:cxn>
              <a:cxn ang="5400000">
                <a:pos x="wd2" y="hd2"/>
              </a:cxn>
              <a:cxn ang="10800000">
                <a:pos x="wd2" y="hd2"/>
              </a:cxn>
              <a:cxn ang="16200000">
                <a:pos x="wd2" y="hd2"/>
              </a:cxn>
            </a:cxnLst>
            <a:rect l="0" t="0" r="r" b="b"/>
            <a:pathLst>
              <a:path w="21600" h="21600" extrusionOk="0">
                <a:moveTo>
                  <a:pt x="19889" y="16180"/>
                </a:moveTo>
                <a:lnTo>
                  <a:pt x="19889" y="9897"/>
                </a:lnTo>
                <a:lnTo>
                  <a:pt x="11620" y="9897"/>
                </a:lnTo>
                <a:lnTo>
                  <a:pt x="11620" y="5420"/>
                </a:lnTo>
                <a:lnTo>
                  <a:pt x="13331" y="5420"/>
                </a:lnTo>
                <a:lnTo>
                  <a:pt x="13331" y="0"/>
                </a:lnTo>
                <a:lnTo>
                  <a:pt x="8269" y="0"/>
                </a:lnTo>
                <a:lnTo>
                  <a:pt x="8269" y="5420"/>
                </a:lnTo>
                <a:lnTo>
                  <a:pt x="9980" y="5420"/>
                </a:lnTo>
                <a:lnTo>
                  <a:pt x="9980" y="9897"/>
                </a:lnTo>
                <a:lnTo>
                  <a:pt x="1711" y="9897"/>
                </a:lnTo>
                <a:lnTo>
                  <a:pt x="1711" y="16180"/>
                </a:lnTo>
                <a:lnTo>
                  <a:pt x="0" y="16180"/>
                </a:lnTo>
                <a:lnTo>
                  <a:pt x="0" y="21600"/>
                </a:lnTo>
                <a:lnTo>
                  <a:pt x="4919" y="21600"/>
                </a:lnTo>
                <a:lnTo>
                  <a:pt x="4919" y="16180"/>
                </a:lnTo>
                <a:lnTo>
                  <a:pt x="3350" y="16180"/>
                </a:lnTo>
                <a:lnTo>
                  <a:pt x="3350" y="11703"/>
                </a:lnTo>
                <a:lnTo>
                  <a:pt x="9980" y="11703"/>
                </a:lnTo>
                <a:lnTo>
                  <a:pt x="9980" y="16180"/>
                </a:lnTo>
                <a:lnTo>
                  <a:pt x="8269" y="16180"/>
                </a:lnTo>
                <a:lnTo>
                  <a:pt x="8269" y="21600"/>
                </a:lnTo>
                <a:lnTo>
                  <a:pt x="13331" y="21600"/>
                </a:lnTo>
                <a:lnTo>
                  <a:pt x="13331" y="16180"/>
                </a:lnTo>
                <a:lnTo>
                  <a:pt x="11620" y="16180"/>
                </a:lnTo>
                <a:lnTo>
                  <a:pt x="11620" y="11703"/>
                </a:lnTo>
                <a:lnTo>
                  <a:pt x="18250" y="11703"/>
                </a:lnTo>
                <a:lnTo>
                  <a:pt x="18250" y="16180"/>
                </a:lnTo>
                <a:lnTo>
                  <a:pt x="16681" y="16180"/>
                </a:lnTo>
                <a:lnTo>
                  <a:pt x="16681" y="21600"/>
                </a:lnTo>
                <a:lnTo>
                  <a:pt x="21600" y="21600"/>
                </a:lnTo>
                <a:lnTo>
                  <a:pt x="21600" y="16180"/>
                </a:lnTo>
                <a:lnTo>
                  <a:pt x="19889" y="16180"/>
                </a:lnTo>
                <a:close/>
              </a:path>
            </a:pathLst>
          </a:custGeom>
          <a:solidFill>
            <a:schemeClr val="bg1"/>
          </a:solidFill>
          <a:ln w="12700" cap="flat">
            <a:noFill/>
            <a:miter lim="400000"/>
          </a:ln>
          <a:effectLst/>
        </p:spPr>
        <p:txBody>
          <a:bodyPr wrap="square" lIns="91439" tIns="91439" rIns="91439" bIns="91439" numCol="1" anchor="t">
            <a:noAutofit/>
          </a:bodyPr>
          <a:lstStyle/>
          <a:p>
            <a:endParaRPr>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17" name="组合 16"/>
          <p:cNvGrpSpPr/>
          <p:nvPr/>
        </p:nvGrpSpPr>
        <p:grpSpPr>
          <a:xfrm>
            <a:off x="6287815" y="3491065"/>
            <a:ext cx="271480" cy="271481"/>
            <a:chOff x="2198588" y="3747619"/>
            <a:chExt cx="271480" cy="271481"/>
          </a:xfrm>
          <a:solidFill>
            <a:schemeClr val="bg1"/>
          </a:solidFill>
        </p:grpSpPr>
        <p:sp>
          <p:nvSpPr>
            <p:cNvPr id="26" name="Freeform 19"/>
            <p:cNvSpPr/>
            <p:nvPr/>
          </p:nvSpPr>
          <p:spPr>
            <a:xfrm>
              <a:off x="2266682" y="3815714"/>
              <a:ext cx="82430" cy="82430"/>
            </a:xfrm>
            <a:custGeom>
              <a:avLst/>
              <a:gdLst/>
              <a:ahLst/>
              <a:cxnLst>
                <a:cxn ang="0">
                  <a:pos x="wd2" y="hd2"/>
                </a:cxn>
                <a:cxn ang="5400000">
                  <a:pos x="wd2" y="hd2"/>
                </a:cxn>
                <a:cxn ang="10800000">
                  <a:pos x="wd2" y="hd2"/>
                </a:cxn>
                <a:cxn ang="16200000">
                  <a:pos x="wd2" y="hd2"/>
                </a:cxn>
              </a:cxnLst>
              <a:rect l="0" t="0" r="r" b="b"/>
              <a:pathLst>
                <a:path w="21600" h="21600" extrusionOk="0">
                  <a:moveTo>
                    <a:pt x="13148" y="0"/>
                  </a:moveTo>
                  <a:lnTo>
                    <a:pt x="7748" y="0"/>
                  </a:lnTo>
                  <a:lnTo>
                    <a:pt x="7748" y="7748"/>
                  </a:lnTo>
                  <a:lnTo>
                    <a:pt x="0" y="7748"/>
                  </a:lnTo>
                  <a:lnTo>
                    <a:pt x="0" y="13148"/>
                  </a:lnTo>
                  <a:lnTo>
                    <a:pt x="7748" y="13148"/>
                  </a:lnTo>
                  <a:lnTo>
                    <a:pt x="7748" y="21600"/>
                  </a:lnTo>
                  <a:lnTo>
                    <a:pt x="13148" y="21600"/>
                  </a:lnTo>
                  <a:lnTo>
                    <a:pt x="13148" y="13148"/>
                  </a:lnTo>
                  <a:lnTo>
                    <a:pt x="21600" y="13148"/>
                  </a:lnTo>
                  <a:lnTo>
                    <a:pt x="21600" y="7748"/>
                  </a:lnTo>
                  <a:lnTo>
                    <a:pt x="13148" y="7748"/>
                  </a:lnTo>
                  <a:lnTo>
                    <a:pt x="13148" y="0"/>
                  </a:lnTo>
                  <a:close/>
                </a:path>
              </a:pathLst>
            </a:custGeom>
            <a:grpFill/>
            <a:ln w="12700" cap="flat">
              <a:noFill/>
              <a:miter lim="400000"/>
            </a:ln>
            <a:effectLst/>
          </p:spPr>
          <p:txBody>
            <a:bodyPr wrap="square" lIns="91439" tIns="91439" rIns="91439" bIns="91439" numCol="1" anchor="t">
              <a:noAutofit/>
            </a:bodyPr>
            <a:lstStyle/>
            <a:p>
              <a:endParaRPr>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7" name="Freeform 20"/>
            <p:cNvSpPr/>
            <p:nvPr/>
          </p:nvSpPr>
          <p:spPr>
            <a:xfrm>
              <a:off x="2198588" y="3747619"/>
              <a:ext cx="271480" cy="271481"/>
            </a:xfrm>
            <a:custGeom>
              <a:avLst/>
              <a:gdLst/>
              <a:ahLst/>
              <a:cxnLst>
                <a:cxn ang="0">
                  <a:pos x="wd2" y="hd2"/>
                </a:cxn>
                <a:cxn ang="5400000">
                  <a:pos x="wd2" y="hd2"/>
                </a:cxn>
                <a:cxn ang="10800000">
                  <a:pos x="wd2" y="hd2"/>
                </a:cxn>
                <a:cxn ang="16200000">
                  <a:pos x="wd2" y="hd2"/>
                </a:cxn>
              </a:cxnLst>
              <a:rect l="0" t="0" r="r" b="b"/>
              <a:pathLst>
                <a:path w="21600" h="21600" extrusionOk="0">
                  <a:moveTo>
                    <a:pt x="15863" y="13331"/>
                  </a:moveTo>
                  <a:cubicBezTo>
                    <a:pt x="16706" y="11981"/>
                    <a:pt x="17213" y="10463"/>
                    <a:pt x="17213" y="8606"/>
                  </a:cubicBezTo>
                  <a:cubicBezTo>
                    <a:pt x="17213" y="3881"/>
                    <a:pt x="13331" y="0"/>
                    <a:pt x="8606" y="0"/>
                  </a:cubicBezTo>
                  <a:cubicBezTo>
                    <a:pt x="3881" y="0"/>
                    <a:pt x="0" y="3881"/>
                    <a:pt x="0" y="8606"/>
                  </a:cubicBezTo>
                  <a:cubicBezTo>
                    <a:pt x="0" y="13331"/>
                    <a:pt x="3881" y="17213"/>
                    <a:pt x="8606" y="17213"/>
                  </a:cubicBezTo>
                  <a:cubicBezTo>
                    <a:pt x="10463" y="17213"/>
                    <a:pt x="11981" y="16706"/>
                    <a:pt x="13331" y="15863"/>
                  </a:cubicBezTo>
                  <a:cubicBezTo>
                    <a:pt x="19238" y="21600"/>
                    <a:pt x="19238" y="21600"/>
                    <a:pt x="19238" y="21600"/>
                  </a:cubicBezTo>
                  <a:cubicBezTo>
                    <a:pt x="21600" y="19238"/>
                    <a:pt x="21600" y="19238"/>
                    <a:pt x="21600" y="19238"/>
                  </a:cubicBezTo>
                  <a:lnTo>
                    <a:pt x="15863" y="13331"/>
                  </a:lnTo>
                  <a:close/>
                  <a:moveTo>
                    <a:pt x="8606" y="14850"/>
                  </a:moveTo>
                  <a:cubicBezTo>
                    <a:pt x="5231" y="14850"/>
                    <a:pt x="2531" y="11981"/>
                    <a:pt x="2531" y="8606"/>
                  </a:cubicBezTo>
                  <a:cubicBezTo>
                    <a:pt x="2531" y="5231"/>
                    <a:pt x="5231" y="2531"/>
                    <a:pt x="8606" y="2531"/>
                  </a:cubicBezTo>
                  <a:cubicBezTo>
                    <a:pt x="11981" y="2531"/>
                    <a:pt x="14850" y="5231"/>
                    <a:pt x="14850" y="8606"/>
                  </a:cubicBezTo>
                  <a:cubicBezTo>
                    <a:pt x="14850" y="11981"/>
                    <a:pt x="11981" y="14850"/>
                    <a:pt x="8606" y="14850"/>
                  </a:cubicBezTo>
                  <a:close/>
                </a:path>
              </a:pathLst>
            </a:custGeom>
            <a:grpFill/>
            <a:ln w="12700" cap="flat">
              <a:noFill/>
              <a:miter lim="400000"/>
            </a:ln>
            <a:effectLst/>
          </p:spPr>
          <p:txBody>
            <a:bodyPr wrap="square" lIns="91439" tIns="91439" rIns="91439" bIns="91439" numCol="1" anchor="t">
              <a:noAutofit/>
            </a:bodyPr>
            <a:lstStyle/>
            <a:p>
              <a:endParaRPr>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grpSp>
        <p:nvGrpSpPr>
          <p:cNvPr id="18" name="组合 17"/>
          <p:cNvGrpSpPr/>
          <p:nvPr/>
        </p:nvGrpSpPr>
        <p:grpSpPr>
          <a:xfrm>
            <a:off x="6985784" y="4037412"/>
            <a:ext cx="271481" cy="271482"/>
            <a:chOff x="1113564" y="3747619"/>
            <a:chExt cx="271481" cy="271482"/>
          </a:xfrm>
          <a:solidFill>
            <a:schemeClr val="bg1"/>
          </a:solidFill>
        </p:grpSpPr>
        <p:sp>
          <p:nvSpPr>
            <p:cNvPr id="24" name="Freeform 22"/>
            <p:cNvSpPr/>
            <p:nvPr/>
          </p:nvSpPr>
          <p:spPr>
            <a:xfrm>
              <a:off x="1113564" y="3747619"/>
              <a:ext cx="271481" cy="158588"/>
            </a:xfrm>
            <a:custGeom>
              <a:avLst/>
              <a:gdLst/>
              <a:ahLst/>
              <a:cxnLst>
                <a:cxn ang="0">
                  <a:pos x="wd2" y="hd2"/>
                </a:cxn>
                <a:cxn ang="5400000">
                  <a:pos x="wd2" y="hd2"/>
                </a:cxn>
                <a:cxn ang="10800000">
                  <a:pos x="wd2" y="hd2"/>
                </a:cxn>
                <a:cxn ang="16200000">
                  <a:pos x="wd2" y="hd2"/>
                </a:cxn>
              </a:cxnLst>
              <a:rect l="0" t="0" r="r" b="b"/>
              <a:pathLst>
                <a:path w="21600" h="21600" extrusionOk="0">
                  <a:moveTo>
                    <a:pt x="18178" y="12692"/>
                  </a:moveTo>
                  <a:lnTo>
                    <a:pt x="18178" y="4637"/>
                  </a:lnTo>
                  <a:lnTo>
                    <a:pt x="15826" y="4637"/>
                  </a:lnTo>
                  <a:lnTo>
                    <a:pt x="15826" y="8664"/>
                  </a:lnTo>
                  <a:lnTo>
                    <a:pt x="10764" y="0"/>
                  </a:lnTo>
                  <a:lnTo>
                    <a:pt x="10479" y="610"/>
                  </a:lnTo>
                  <a:lnTo>
                    <a:pt x="0" y="18427"/>
                  </a:lnTo>
                  <a:lnTo>
                    <a:pt x="1853" y="21600"/>
                  </a:lnTo>
                  <a:lnTo>
                    <a:pt x="10764" y="6102"/>
                  </a:lnTo>
                  <a:lnTo>
                    <a:pt x="19747" y="21356"/>
                  </a:lnTo>
                  <a:lnTo>
                    <a:pt x="21600" y="18427"/>
                  </a:lnTo>
                  <a:lnTo>
                    <a:pt x="18178" y="12692"/>
                  </a:lnTo>
                  <a:close/>
                </a:path>
              </a:pathLst>
            </a:custGeom>
            <a:grpFill/>
            <a:ln w="12700" cap="flat">
              <a:noFill/>
              <a:miter lim="400000"/>
            </a:ln>
            <a:effectLst/>
          </p:spPr>
          <p:txBody>
            <a:bodyPr wrap="square" lIns="91439" tIns="91439" rIns="91439" bIns="91439" numCol="1" anchor="t">
              <a:noAutofit/>
            </a:bodyPr>
            <a:lstStyle/>
            <a:p>
              <a:endParaRPr>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5" name="Freeform 23"/>
            <p:cNvSpPr/>
            <p:nvPr/>
          </p:nvSpPr>
          <p:spPr>
            <a:xfrm>
              <a:off x="1155675" y="3821986"/>
              <a:ext cx="186363" cy="19711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10211"/>
                  </a:lnTo>
                  <a:lnTo>
                    <a:pt x="0" y="21600"/>
                  </a:lnTo>
                  <a:lnTo>
                    <a:pt x="7165" y="21600"/>
                  </a:lnTo>
                  <a:lnTo>
                    <a:pt x="7165" y="12567"/>
                  </a:lnTo>
                  <a:lnTo>
                    <a:pt x="14538" y="12567"/>
                  </a:lnTo>
                  <a:lnTo>
                    <a:pt x="14538" y="21600"/>
                  </a:lnTo>
                  <a:lnTo>
                    <a:pt x="21600" y="21600"/>
                  </a:lnTo>
                  <a:lnTo>
                    <a:pt x="21600" y="10211"/>
                  </a:lnTo>
                  <a:lnTo>
                    <a:pt x="10800" y="0"/>
                  </a:lnTo>
                  <a:close/>
                </a:path>
              </a:pathLst>
            </a:custGeom>
            <a:grpFill/>
            <a:ln w="12700" cap="flat">
              <a:noFill/>
              <a:miter lim="400000"/>
            </a:ln>
            <a:effectLst/>
          </p:spPr>
          <p:txBody>
            <a:bodyPr wrap="square" lIns="91439" tIns="91439" rIns="91439" bIns="91439" numCol="1" anchor="t">
              <a:noAutofit/>
            </a:bodyPr>
            <a:lstStyle/>
            <a:p>
              <a:endParaRPr>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grpSp>
        <p:nvGrpSpPr>
          <p:cNvPr id="19" name="组合 18"/>
          <p:cNvGrpSpPr/>
          <p:nvPr/>
        </p:nvGrpSpPr>
        <p:grpSpPr>
          <a:xfrm>
            <a:off x="4940418" y="3603314"/>
            <a:ext cx="271481" cy="271481"/>
            <a:chOff x="1113564" y="3204659"/>
            <a:chExt cx="271481" cy="271481"/>
          </a:xfrm>
          <a:solidFill>
            <a:schemeClr val="bg1"/>
          </a:solidFill>
        </p:grpSpPr>
        <p:sp>
          <p:nvSpPr>
            <p:cNvPr id="20" name="Freeform 45"/>
            <p:cNvSpPr/>
            <p:nvPr/>
          </p:nvSpPr>
          <p:spPr>
            <a:xfrm>
              <a:off x="1113564" y="3204659"/>
              <a:ext cx="205178" cy="206074"/>
            </a:xfrm>
            <a:custGeom>
              <a:avLst/>
              <a:gdLst/>
              <a:ahLst/>
              <a:cxnLst>
                <a:cxn ang="0">
                  <a:pos x="wd2" y="hd2"/>
                </a:cxn>
                <a:cxn ang="5400000">
                  <a:pos x="wd2" y="hd2"/>
                </a:cxn>
                <a:cxn ang="10800000">
                  <a:pos x="wd2" y="hd2"/>
                </a:cxn>
                <a:cxn ang="16200000">
                  <a:pos x="wd2" y="hd2"/>
                </a:cxn>
              </a:cxnLst>
              <a:rect l="0" t="0" r="r" b="b"/>
              <a:pathLst>
                <a:path w="21600" h="21600" extrusionOk="0">
                  <a:moveTo>
                    <a:pt x="17814" y="16256"/>
                  </a:moveTo>
                  <a:cubicBezTo>
                    <a:pt x="18482" y="16033"/>
                    <a:pt x="18928" y="16033"/>
                    <a:pt x="19373" y="16033"/>
                  </a:cubicBezTo>
                  <a:cubicBezTo>
                    <a:pt x="20264" y="16478"/>
                    <a:pt x="20264" y="16478"/>
                    <a:pt x="20264" y="16478"/>
                  </a:cubicBezTo>
                  <a:cubicBezTo>
                    <a:pt x="20264" y="16478"/>
                    <a:pt x="20264" y="16478"/>
                    <a:pt x="20264" y="16478"/>
                  </a:cubicBezTo>
                  <a:cubicBezTo>
                    <a:pt x="20264" y="16478"/>
                    <a:pt x="20264" y="16478"/>
                    <a:pt x="20264" y="16478"/>
                  </a:cubicBezTo>
                  <a:cubicBezTo>
                    <a:pt x="20264" y="16478"/>
                    <a:pt x="20264" y="16478"/>
                    <a:pt x="20264" y="16478"/>
                  </a:cubicBezTo>
                  <a:cubicBezTo>
                    <a:pt x="20264" y="16478"/>
                    <a:pt x="20264" y="16478"/>
                    <a:pt x="20264" y="16478"/>
                  </a:cubicBezTo>
                  <a:cubicBezTo>
                    <a:pt x="21600" y="13361"/>
                    <a:pt x="21600" y="13361"/>
                    <a:pt x="21600" y="13361"/>
                  </a:cubicBezTo>
                  <a:cubicBezTo>
                    <a:pt x="21600" y="13361"/>
                    <a:pt x="21600" y="13361"/>
                    <a:pt x="21600" y="13361"/>
                  </a:cubicBezTo>
                  <a:cubicBezTo>
                    <a:pt x="21600" y="13361"/>
                    <a:pt x="21600" y="13361"/>
                    <a:pt x="21600" y="13361"/>
                  </a:cubicBezTo>
                  <a:cubicBezTo>
                    <a:pt x="21600" y="13138"/>
                    <a:pt x="21600" y="13138"/>
                    <a:pt x="21600" y="13138"/>
                  </a:cubicBezTo>
                  <a:cubicBezTo>
                    <a:pt x="20709" y="12915"/>
                    <a:pt x="20709" y="12915"/>
                    <a:pt x="20709" y="12915"/>
                  </a:cubicBezTo>
                  <a:cubicBezTo>
                    <a:pt x="19596" y="12247"/>
                    <a:pt x="19151" y="10911"/>
                    <a:pt x="19819" y="9798"/>
                  </a:cubicBezTo>
                  <a:cubicBezTo>
                    <a:pt x="19819" y="9130"/>
                    <a:pt x="20264" y="8685"/>
                    <a:pt x="20709" y="8462"/>
                  </a:cubicBezTo>
                  <a:cubicBezTo>
                    <a:pt x="21600" y="8016"/>
                    <a:pt x="21600" y="8016"/>
                    <a:pt x="21600" y="8016"/>
                  </a:cubicBezTo>
                  <a:cubicBezTo>
                    <a:pt x="21600" y="8016"/>
                    <a:pt x="21600" y="8016"/>
                    <a:pt x="21600" y="8016"/>
                  </a:cubicBezTo>
                  <a:cubicBezTo>
                    <a:pt x="21600" y="8016"/>
                    <a:pt x="21600" y="8016"/>
                    <a:pt x="21600" y="8016"/>
                  </a:cubicBezTo>
                  <a:cubicBezTo>
                    <a:pt x="21600" y="8016"/>
                    <a:pt x="21600" y="8016"/>
                    <a:pt x="21600" y="8016"/>
                  </a:cubicBezTo>
                  <a:cubicBezTo>
                    <a:pt x="20264" y="4899"/>
                    <a:pt x="20264" y="4899"/>
                    <a:pt x="20264" y="4899"/>
                  </a:cubicBezTo>
                  <a:cubicBezTo>
                    <a:pt x="20264" y="4899"/>
                    <a:pt x="20264" y="4899"/>
                    <a:pt x="20264" y="4899"/>
                  </a:cubicBezTo>
                  <a:cubicBezTo>
                    <a:pt x="20264" y="4899"/>
                    <a:pt x="20264" y="4899"/>
                    <a:pt x="20264" y="4899"/>
                  </a:cubicBezTo>
                  <a:cubicBezTo>
                    <a:pt x="20264" y="4899"/>
                    <a:pt x="20264" y="4899"/>
                    <a:pt x="20264" y="4899"/>
                  </a:cubicBezTo>
                  <a:cubicBezTo>
                    <a:pt x="20264" y="4899"/>
                    <a:pt x="20264" y="4899"/>
                    <a:pt x="20264" y="4899"/>
                  </a:cubicBezTo>
                  <a:cubicBezTo>
                    <a:pt x="20264" y="4899"/>
                    <a:pt x="20264" y="4899"/>
                    <a:pt x="20264" y="4899"/>
                  </a:cubicBezTo>
                  <a:cubicBezTo>
                    <a:pt x="19373" y="5344"/>
                    <a:pt x="19373" y="5344"/>
                    <a:pt x="19373" y="5344"/>
                  </a:cubicBezTo>
                  <a:cubicBezTo>
                    <a:pt x="18037" y="5567"/>
                    <a:pt x="16924" y="4899"/>
                    <a:pt x="16256" y="3786"/>
                  </a:cubicBezTo>
                  <a:cubicBezTo>
                    <a:pt x="16033" y="3340"/>
                    <a:pt x="16033" y="2672"/>
                    <a:pt x="16256" y="2227"/>
                  </a:cubicBezTo>
                  <a:cubicBezTo>
                    <a:pt x="16478" y="1336"/>
                    <a:pt x="16478" y="1336"/>
                    <a:pt x="16478" y="1336"/>
                  </a:cubicBezTo>
                  <a:cubicBezTo>
                    <a:pt x="16478" y="1336"/>
                    <a:pt x="16478" y="1336"/>
                    <a:pt x="16478" y="1336"/>
                  </a:cubicBezTo>
                  <a:cubicBezTo>
                    <a:pt x="16478" y="1336"/>
                    <a:pt x="16478" y="1336"/>
                    <a:pt x="16478" y="1336"/>
                  </a:cubicBezTo>
                  <a:cubicBezTo>
                    <a:pt x="16478" y="1336"/>
                    <a:pt x="16478" y="1336"/>
                    <a:pt x="16478" y="1336"/>
                  </a:cubicBezTo>
                  <a:cubicBezTo>
                    <a:pt x="16478" y="1336"/>
                    <a:pt x="16478" y="1336"/>
                    <a:pt x="16478" y="1336"/>
                  </a:cubicBezTo>
                  <a:cubicBezTo>
                    <a:pt x="13361" y="0"/>
                    <a:pt x="13361" y="0"/>
                    <a:pt x="13361" y="0"/>
                  </a:cubicBezTo>
                  <a:cubicBezTo>
                    <a:pt x="13361" y="0"/>
                    <a:pt x="13361" y="0"/>
                    <a:pt x="13361" y="0"/>
                  </a:cubicBezTo>
                  <a:cubicBezTo>
                    <a:pt x="13361" y="0"/>
                    <a:pt x="13361" y="0"/>
                    <a:pt x="13361" y="0"/>
                  </a:cubicBezTo>
                  <a:cubicBezTo>
                    <a:pt x="13361" y="0"/>
                    <a:pt x="13361" y="0"/>
                    <a:pt x="13361" y="0"/>
                  </a:cubicBezTo>
                  <a:cubicBezTo>
                    <a:pt x="12915" y="891"/>
                    <a:pt x="12915" y="891"/>
                    <a:pt x="12915" y="891"/>
                  </a:cubicBezTo>
                  <a:cubicBezTo>
                    <a:pt x="12247" y="2004"/>
                    <a:pt x="10911" y="2449"/>
                    <a:pt x="9798" y="2004"/>
                  </a:cubicBezTo>
                  <a:cubicBezTo>
                    <a:pt x="9353" y="1781"/>
                    <a:pt x="8907" y="1336"/>
                    <a:pt x="8685" y="891"/>
                  </a:cubicBezTo>
                  <a:cubicBezTo>
                    <a:pt x="8239" y="0"/>
                    <a:pt x="8239" y="0"/>
                    <a:pt x="8239" y="0"/>
                  </a:cubicBezTo>
                  <a:cubicBezTo>
                    <a:pt x="8239" y="0"/>
                    <a:pt x="8239" y="0"/>
                    <a:pt x="8239" y="0"/>
                  </a:cubicBezTo>
                  <a:cubicBezTo>
                    <a:pt x="8239" y="0"/>
                    <a:pt x="8239" y="0"/>
                    <a:pt x="8239" y="0"/>
                  </a:cubicBezTo>
                  <a:cubicBezTo>
                    <a:pt x="8239" y="0"/>
                    <a:pt x="8239" y="0"/>
                    <a:pt x="8239" y="0"/>
                  </a:cubicBezTo>
                  <a:cubicBezTo>
                    <a:pt x="4899" y="1336"/>
                    <a:pt x="4899" y="1336"/>
                    <a:pt x="4899" y="1336"/>
                  </a:cubicBezTo>
                  <a:cubicBezTo>
                    <a:pt x="4899" y="1336"/>
                    <a:pt x="4899" y="1336"/>
                    <a:pt x="4899" y="1336"/>
                  </a:cubicBezTo>
                  <a:cubicBezTo>
                    <a:pt x="4899" y="1336"/>
                    <a:pt x="4899" y="1336"/>
                    <a:pt x="4899" y="1336"/>
                  </a:cubicBezTo>
                  <a:cubicBezTo>
                    <a:pt x="4899" y="1336"/>
                    <a:pt x="4899" y="1336"/>
                    <a:pt x="4899" y="1336"/>
                  </a:cubicBezTo>
                  <a:cubicBezTo>
                    <a:pt x="4899" y="1336"/>
                    <a:pt x="4899" y="1336"/>
                    <a:pt x="4899" y="1336"/>
                  </a:cubicBezTo>
                  <a:cubicBezTo>
                    <a:pt x="4899" y="1336"/>
                    <a:pt x="4899" y="1559"/>
                    <a:pt x="4899" y="1559"/>
                  </a:cubicBezTo>
                  <a:cubicBezTo>
                    <a:pt x="5344" y="2227"/>
                    <a:pt x="5344" y="2227"/>
                    <a:pt x="5344" y="2227"/>
                  </a:cubicBezTo>
                  <a:cubicBezTo>
                    <a:pt x="5567" y="3563"/>
                    <a:pt x="5122" y="4676"/>
                    <a:pt x="3786" y="5344"/>
                  </a:cubicBezTo>
                  <a:cubicBezTo>
                    <a:pt x="3340" y="5567"/>
                    <a:pt x="2895" y="5567"/>
                    <a:pt x="2227" y="5344"/>
                  </a:cubicBezTo>
                  <a:cubicBezTo>
                    <a:pt x="1336" y="5122"/>
                    <a:pt x="1336" y="5122"/>
                    <a:pt x="1336" y="5122"/>
                  </a:cubicBezTo>
                  <a:cubicBezTo>
                    <a:pt x="1336" y="5122"/>
                    <a:pt x="1336" y="5122"/>
                    <a:pt x="1336" y="5122"/>
                  </a:cubicBezTo>
                  <a:cubicBezTo>
                    <a:pt x="1336" y="5122"/>
                    <a:pt x="1336" y="5122"/>
                    <a:pt x="1336" y="5122"/>
                  </a:cubicBezTo>
                  <a:cubicBezTo>
                    <a:pt x="1336" y="5122"/>
                    <a:pt x="1336" y="5122"/>
                    <a:pt x="1336" y="5122"/>
                  </a:cubicBezTo>
                  <a:cubicBezTo>
                    <a:pt x="1336" y="5122"/>
                    <a:pt x="1336" y="5122"/>
                    <a:pt x="1336" y="5122"/>
                  </a:cubicBezTo>
                  <a:cubicBezTo>
                    <a:pt x="0" y="8239"/>
                    <a:pt x="0" y="8239"/>
                    <a:pt x="0" y="8239"/>
                  </a:cubicBezTo>
                  <a:cubicBezTo>
                    <a:pt x="0" y="8239"/>
                    <a:pt x="0" y="8239"/>
                    <a:pt x="0" y="8239"/>
                  </a:cubicBezTo>
                  <a:cubicBezTo>
                    <a:pt x="0" y="8239"/>
                    <a:pt x="0" y="8239"/>
                    <a:pt x="0" y="8239"/>
                  </a:cubicBezTo>
                  <a:cubicBezTo>
                    <a:pt x="0" y="8239"/>
                    <a:pt x="0" y="8239"/>
                    <a:pt x="223" y="8239"/>
                  </a:cubicBezTo>
                  <a:cubicBezTo>
                    <a:pt x="891" y="8685"/>
                    <a:pt x="891" y="8685"/>
                    <a:pt x="891" y="8685"/>
                  </a:cubicBezTo>
                  <a:cubicBezTo>
                    <a:pt x="2004" y="9353"/>
                    <a:pt x="2449" y="10689"/>
                    <a:pt x="2004" y="11802"/>
                  </a:cubicBezTo>
                  <a:cubicBezTo>
                    <a:pt x="1781" y="12470"/>
                    <a:pt x="1336" y="12693"/>
                    <a:pt x="1113" y="13138"/>
                  </a:cubicBezTo>
                  <a:cubicBezTo>
                    <a:pt x="223" y="13361"/>
                    <a:pt x="223" y="13361"/>
                    <a:pt x="223" y="13361"/>
                  </a:cubicBezTo>
                  <a:cubicBezTo>
                    <a:pt x="223" y="13361"/>
                    <a:pt x="223" y="13361"/>
                    <a:pt x="223" y="13361"/>
                  </a:cubicBezTo>
                  <a:cubicBezTo>
                    <a:pt x="223" y="13361"/>
                    <a:pt x="223" y="13361"/>
                    <a:pt x="223" y="13361"/>
                  </a:cubicBezTo>
                  <a:cubicBezTo>
                    <a:pt x="223" y="13361"/>
                    <a:pt x="223" y="13361"/>
                    <a:pt x="223" y="13361"/>
                  </a:cubicBezTo>
                  <a:cubicBezTo>
                    <a:pt x="1559" y="16701"/>
                    <a:pt x="1559" y="16701"/>
                    <a:pt x="1559" y="16701"/>
                  </a:cubicBezTo>
                  <a:cubicBezTo>
                    <a:pt x="1559" y="16701"/>
                    <a:pt x="1559" y="16701"/>
                    <a:pt x="1559" y="16701"/>
                  </a:cubicBezTo>
                  <a:cubicBezTo>
                    <a:pt x="1559" y="16701"/>
                    <a:pt x="1559" y="16701"/>
                    <a:pt x="1559" y="16701"/>
                  </a:cubicBezTo>
                  <a:cubicBezTo>
                    <a:pt x="1559" y="16701"/>
                    <a:pt x="1559" y="16701"/>
                    <a:pt x="1559" y="16701"/>
                  </a:cubicBezTo>
                  <a:cubicBezTo>
                    <a:pt x="1559" y="16701"/>
                    <a:pt x="1559" y="16701"/>
                    <a:pt x="1559" y="16701"/>
                  </a:cubicBezTo>
                  <a:cubicBezTo>
                    <a:pt x="1559" y="16701"/>
                    <a:pt x="1559" y="16701"/>
                    <a:pt x="1559" y="16701"/>
                  </a:cubicBezTo>
                  <a:cubicBezTo>
                    <a:pt x="2449" y="16256"/>
                    <a:pt x="2449" y="16256"/>
                    <a:pt x="2449" y="16256"/>
                  </a:cubicBezTo>
                  <a:cubicBezTo>
                    <a:pt x="3563" y="16033"/>
                    <a:pt x="4899" y="16701"/>
                    <a:pt x="5344" y="17814"/>
                  </a:cubicBezTo>
                  <a:cubicBezTo>
                    <a:pt x="5567" y="18260"/>
                    <a:pt x="5567" y="18928"/>
                    <a:pt x="5567" y="19373"/>
                  </a:cubicBezTo>
                  <a:cubicBezTo>
                    <a:pt x="5122" y="20264"/>
                    <a:pt x="5122" y="20264"/>
                    <a:pt x="5122" y="20264"/>
                  </a:cubicBezTo>
                  <a:cubicBezTo>
                    <a:pt x="5122" y="20264"/>
                    <a:pt x="5122" y="20264"/>
                    <a:pt x="5122" y="20264"/>
                  </a:cubicBezTo>
                  <a:cubicBezTo>
                    <a:pt x="5122" y="20264"/>
                    <a:pt x="5122" y="20264"/>
                    <a:pt x="5122" y="20264"/>
                  </a:cubicBezTo>
                  <a:cubicBezTo>
                    <a:pt x="5122" y="20264"/>
                    <a:pt x="5122" y="20264"/>
                    <a:pt x="5122" y="20264"/>
                  </a:cubicBezTo>
                  <a:cubicBezTo>
                    <a:pt x="5122" y="20264"/>
                    <a:pt x="5122" y="20264"/>
                    <a:pt x="5122" y="20264"/>
                  </a:cubicBezTo>
                  <a:cubicBezTo>
                    <a:pt x="8462" y="21600"/>
                    <a:pt x="8462" y="21600"/>
                    <a:pt x="8462" y="21600"/>
                  </a:cubicBezTo>
                  <a:cubicBezTo>
                    <a:pt x="8462" y="21600"/>
                    <a:pt x="8462" y="21600"/>
                    <a:pt x="8462" y="21600"/>
                  </a:cubicBezTo>
                  <a:cubicBezTo>
                    <a:pt x="8462" y="21600"/>
                    <a:pt x="8462" y="21600"/>
                    <a:pt x="8462" y="21600"/>
                  </a:cubicBezTo>
                  <a:cubicBezTo>
                    <a:pt x="8462" y="21600"/>
                    <a:pt x="8462" y="21600"/>
                    <a:pt x="8462" y="21600"/>
                  </a:cubicBezTo>
                  <a:cubicBezTo>
                    <a:pt x="8685" y="20709"/>
                    <a:pt x="8685" y="20709"/>
                    <a:pt x="8685" y="20709"/>
                  </a:cubicBezTo>
                  <a:cubicBezTo>
                    <a:pt x="9353" y="19596"/>
                    <a:pt x="10689" y="19151"/>
                    <a:pt x="12025" y="19596"/>
                  </a:cubicBezTo>
                  <a:cubicBezTo>
                    <a:pt x="12470" y="19819"/>
                    <a:pt x="12915" y="20264"/>
                    <a:pt x="13138" y="20709"/>
                  </a:cubicBezTo>
                  <a:cubicBezTo>
                    <a:pt x="13584" y="21600"/>
                    <a:pt x="13584" y="21600"/>
                    <a:pt x="13584" y="21600"/>
                  </a:cubicBezTo>
                  <a:cubicBezTo>
                    <a:pt x="13584" y="21600"/>
                    <a:pt x="13584" y="21600"/>
                    <a:pt x="13584" y="21600"/>
                  </a:cubicBezTo>
                  <a:cubicBezTo>
                    <a:pt x="13584" y="21600"/>
                    <a:pt x="13584" y="21600"/>
                    <a:pt x="13584" y="21600"/>
                  </a:cubicBezTo>
                  <a:cubicBezTo>
                    <a:pt x="13584" y="21600"/>
                    <a:pt x="13584" y="21600"/>
                    <a:pt x="13584" y="21600"/>
                  </a:cubicBezTo>
                  <a:cubicBezTo>
                    <a:pt x="16701" y="20264"/>
                    <a:pt x="16701" y="20264"/>
                    <a:pt x="16701" y="20264"/>
                  </a:cubicBezTo>
                  <a:cubicBezTo>
                    <a:pt x="16701" y="20264"/>
                    <a:pt x="16701" y="20264"/>
                    <a:pt x="16701" y="20264"/>
                  </a:cubicBezTo>
                  <a:cubicBezTo>
                    <a:pt x="16701" y="20264"/>
                    <a:pt x="16701" y="20264"/>
                    <a:pt x="16701" y="20264"/>
                  </a:cubicBezTo>
                  <a:cubicBezTo>
                    <a:pt x="16701" y="20264"/>
                    <a:pt x="16701" y="20264"/>
                    <a:pt x="16701" y="20264"/>
                  </a:cubicBezTo>
                  <a:cubicBezTo>
                    <a:pt x="16701" y="20264"/>
                    <a:pt x="16701" y="20264"/>
                    <a:pt x="16701" y="20264"/>
                  </a:cubicBezTo>
                  <a:cubicBezTo>
                    <a:pt x="16701" y="20041"/>
                    <a:pt x="16701" y="20041"/>
                    <a:pt x="16701" y="20041"/>
                  </a:cubicBezTo>
                  <a:cubicBezTo>
                    <a:pt x="16256" y="19373"/>
                    <a:pt x="16256" y="19373"/>
                    <a:pt x="16256" y="19373"/>
                  </a:cubicBezTo>
                  <a:cubicBezTo>
                    <a:pt x="16033" y="18037"/>
                    <a:pt x="16701" y="16701"/>
                    <a:pt x="17814" y="16256"/>
                  </a:cubicBezTo>
                  <a:close/>
                  <a:moveTo>
                    <a:pt x="12470" y="14697"/>
                  </a:moveTo>
                  <a:cubicBezTo>
                    <a:pt x="10466" y="15588"/>
                    <a:pt x="7794" y="14474"/>
                    <a:pt x="6903" y="12470"/>
                  </a:cubicBezTo>
                  <a:cubicBezTo>
                    <a:pt x="6012" y="10243"/>
                    <a:pt x="7126" y="7794"/>
                    <a:pt x="9130" y="6903"/>
                  </a:cubicBezTo>
                  <a:cubicBezTo>
                    <a:pt x="11357" y="6012"/>
                    <a:pt x="13806" y="6903"/>
                    <a:pt x="14697" y="9130"/>
                  </a:cubicBezTo>
                  <a:cubicBezTo>
                    <a:pt x="15588" y="11357"/>
                    <a:pt x="14697" y="13806"/>
                    <a:pt x="12470" y="14697"/>
                  </a:cubicBezTo>
                  <a:close/>
                </a:path>
              </a:pathLst>
            </a:custGeom>
            <a:grpFill/>
            <a:ln w="12700" cap="flat">
              <a:noFill/>
              <a:miter lim="400000"/>
            </a:ln>
            <a:effectLst/>
          </p:spPr>
          <p:txBody>
            <a:bodyPr wrap="square" lIns="91439" tIns="91439" rIns="91439" bIns="91439" numCol="1" anchor="t">
              <a:noAutofit/>
            </a:bodyPr>
            <a:lstStyle/>
            <a:p>
              <a:endParaRPr>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3" name="Freeform 46"/>
            <p:cNvSpPr/>
            <p:nvPr/>
          </p:nvSpPr>
          <p:spPr>
            <a:xfrm>
              <a:off x="1281111" y="3372207"/>
              <a:ext cx="103934" cy="103933"/>
            </a:xfrm>
            <a:custGeom>
              <a:avLst/>
              <a:gdLst/>
              <a:ahLst/>
              <a:cxnLst>
                <a:cxn ang="0">
                  <a:pos x="wd2" y="hd2"/>
                </a:cxn>
                <a:cxn ang="5400000">
                  <a:pos x="wd2" y="hd2"/>
                </a:cxn>
                <a:cxn ang="10800000">
                  <a:pos x="wd2" y="hd2"/>
                </a:cxn>
                <a:cxn ang="16200000">
                  <a:pos x="wd2" y="hd2"/>
                </a:cxn>
              </a:cxnLst>
              <a:rect l="0" t="0" r="r" b="b"/>
              <a:pathLst>
                <a:path w="21600" h="21600" extrusionOk="0">
                  <a:moveTo>
                    <a:pt x="21600" y="12784"/>
                  </a:moveTo>
                  <a:cubicBezTo>
                    <a:pt x="21600" y="8816"/>
                    <a:pt x="21600" y="8816"/>
                    <a:pt x="21600" y="8816"/>
                  </a:cubicBezTo>
                  <a:cubicBezTo>
                    <a:pt x="18955" y="8816"/>
                    <a:pt x="18955" y="8816"/>
                    <a:pt x="18955" y="8816"/>
                  </a:cubicBezTo>
                  <a:cubicBezTo>
                    <a:pt x="18955" y="7935"/>
                    <a:pt x="18514" y="7053"/>
                    <a:pt x="18073" y="6612"/>
                  </a:cubicBezTo>
                  <a:cubicBezTo>
                    <a:pt x="19837" y="4849"/>
                    <a:pt x="19837" y="4849"/>
                    <a:pt x="19837" y="4849"/>
                  </a:cubicBezTo>
                  <a:cubicBezTo>
                    <a:pt x="16751" y="1763"/>
                    <a:pt x="16751" y="1763"/>
                    <a:pt x="16751" y="1763"/>
                  </a:cubicBezTo>
                  <a:cubicBezTo>
                    <a:pt x="14988" y="3527"/>
                    <a:pt x="14988" y="3527"/>
                    <a:pt x="14988" y="3527"/>
                  </a:cubicBezTo>
                  <a:cubicBezTo>
                    <a:pt x="14547" y="3086"/>
                    <a:pt x="13665" y="2645"/>
                    <a:pt x="12784" y="2204"/>
                  </a:cubicBezTo>
                  <a:cubicBezTo>
                    <a:pt x="12784" y="0"/>
                    <a:pt x="12784" y="0"/>
                    <a:pt x="12784" y="0"/>
                  </a:cubicBezTo>
                  <a:cubicBezTo>
                    <a:pt x="8376" y="0"/>
                    <a:pt x="8376" y="0"/>
                    <a:pt x="8376" y="0"/>
                  </a:cubicBezTo>
                  <a:cubicBezTo>
                    <a:pt x="8376" y="2204"/>
                    <a:pt x="8376" y="2204"/>
                    <a:pt x="8376" y="2204"/>
                  </a:cubicBezTo>
                  <a:cubicBezTo>
                    <a:pt x="7494" y="2645"/>
                    <a:pt x="7053" y="3086"/>
                    <a:pt x="6171" y="3527"/>
                  </a:cubicBezTo>
                  <a:cubicBezTo>
                    <a:pt x="4408" y="1763"/>
                    <a:pt x="4408" y="1763"/>
                    <a:pt x="4408" y="1763"/>
                  </a:cubicBezTo>
                  <a:cubicBezTo>
                    <a:pt x="1322" y="4849"/>
                    <a:pt x="1322" y="4849"/>
                    <a:pt x="1322" y="4849"/>
                  </a:cubicBezTo>
                  <a:cubicBezTo>
                    <a:pt x="3086" y="6612"/>
                    <a:pt x="3086" y="6612"/>
                    <a:pt x="3086" y="6612"/>
                  </a:cubicBezTo>
                  <a:cubicBezTo>
                    <a:pt x="2645" y="7053"/>
                    <a:pt x="2645" y="7935"/>
                    <a:pt x="2204" y="8816"/>
                  </a:cubicBezTo>
                  <a:cubicBezTo>
                    <a:pt x="0" y="8816"/>
                    <a:pt x="0" y="8816"/>
                    <a:pt x="0" y="8816"/>
                  </a:cubicBezTo>
                  <a:cubicBezTo>
                    <a:pt x="0" y="12784"/>
                    <a:pt x="0" y="12784"/>
                    <a:pt x="0" y="12784"/>
                  </a:cubicBezTo>
                  <a:cubicBezTo>
                    <a:pt x="2204" y="12784"/>
                    <a:pt x="2204" y="12784"/>
                    <a:pt x="2204" y="12784"/>
                  </a:cubicBezTo>
                  <a:cubicBezTo>
                    <a:pt x="2645" y="13665"/>
                    <a:pt x="2645" y="14547"/>
                    <a:pt x="3086" y="15429"/>
                  </a:cubicBezTo>
                  <a:cubicBezTo>
                    <a:pt x="1322" y="16751"/>
                    <a:pt x="1322" y="16751"/>
                    <a:pt x="1322" y="16751"/>
                  </a:cubicBezTo>
                  <a:cubicBezTo>
                    <a:pt x="4408" y="19837"/>
                    <a:pt x="4408" y="19837"/>
                    <a:pt x="4408" y="19837"/>
                  </a:cubicBezTo>
                  <a:cubicBezTo>
                    <a:pt x="6171" y="18073"/>
                    <a:pt x="6171" y="18073"/>
                    <a:pt x="6171" y="18073"/>
                  </a:cubicBezTo>
                  <a:cubicBezTo>
                    <a:pt x="7053" y="18514"/>
                    <a:pt x="7494" y="18955"/>
                    <a:pt x="8376" y="18955"/>
                  </a:cubicBezTo>
                  <a:cubicBezTo>
                    <a:pt x="8376" y="21600"/>
                    <a:pt x="8376" y="21600"/>
                    <a:pt x="8376" y="21600"/>
                  </a:cubicBezTo>
                  <a:cubicBezTo>
                    <a:pt x="12784" y="21600"/>
                    <a:pt x="12784" y="21600"/>
                    <a:pt x="12784" y="21600"/>
                  </a:cubicBezTo>
                  <a:cubicBezTo>
                    <a:pt x="12784" y="18955"/>
                    <a:pt x="12784" y="18955"/>
                    <a:pt x="12784" y="18955"/>
                  </a:cubicBezTo>
                  <a:cubicBezTo>
                    <a:pt x="13665" y="18955"/>
                    <a:pt x="14547" y="18514"/>
                    <a:pt x="14988" y="18073"/>
                  </a:cubicBezTo>
                  <a:cubicBezTo>
                    <a:pt x="16751" y="19837"/>
                    <a:pt x="16751" y="19837"/>
                    <a:pt x="16751" y="19837"/>
                  </a:cubicBezTo>
                  <a:cubicBezTo>
                    <a:pt x="19837" y="16751"/>
                    <a:pt x="19837" y="16751"/>
                    <a:pt x="19837" y="16751"/>
                  </a:cubicBezTo>
                  <a:cubicBezTo>
                    <a:pt x="18073" y="14988"/>
                    <a:pt x="18073" y="14988"/>
                    <a:pt x="18073" y="14988"/>
                  </a:cubicBezTo>
                  <a:cubicBezTo>
                    <a:pt x="18514" y="14547"/>
                    <a:pt x="18955" y="13665"/>
                    <a:pt x="18955" y="12784"/>
                  </a:cubicBezTo>
                  <a:lnTo>
                    <a:pt x="21600" y="12784"/>
                  </a:lnTo>
                  <a:close/>
                  <a:moveTo>
                    <a:pt x="10580" y="14106"/>
                  </a:moveTo>
                  <a:cubicBezTo>
                    <a:pt x="8816" y="14106"/>
                    <a:pt x="7494" y="12343"/>
                    <a:pt x="7494" y="10580"/>
                  </a:cubicBezTo>
                  <a:cubicBezTo>
                    <a:pt x="7494" y="8816"/>
                    <a:pt x="8816" y="7494"/>
                    <a:pt x="10580" y="7494"/>
                  </a:cubicBezTo>
                  <a:cubicBezTo>
                    <a:pt x="12343" y="7494"/>
                    <a:pt x="13665" y="8816"/>
                    <a:pt x="13665" y="10580"/>
                  </a:cubicBezTo>
                  <a:cubicBezTo>
                    <a:pt x="13665" y="12343"/>
                    <a:pt x="12343" y="14106"/>
                    <a:pt x="10580" y="14106"/>
                  </a:cubicBezTo>
                  <a:close/>
                </a:path>
              </a:pathLst>
            </a:custGeom>
            <a:grpFill/>
            <a:ln w="12700" cap="flat">
              <a:noFill/>
              <a:miter lim="400000"/>
            </a:ln>
            <a:effectLst/>
          </p:spPr>
          <p:txBody>
            <a:bodyPr wrap="square" lIns="91439" tIns="91439" rIns="91439" bIns="91439" numCol="1" anchor="t">
              <a:noAutofit/>
            </a:bodyPr>
            <a:lstStyle/>
            <a:p>
              <a:endParaRPr>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0524" y="402593"/>
            <a:ext cx="2232026" cy="2232026"/>
            <a:chOff x="542924" y="345443"/>
            <a:chExt cx="2232026" cy="2232026"/>
          </a:xfrm>
        </p:grpSpPr>
        <p:sp>
          <p:nvSpPr>
            <p:cNvPr id="69" name="矩形: 圆角 68"/>
            <p:cNvSpPr/>
            <p:nvPr/>
          </p:nvSpPr>
          <p:spPr>
            <a:xfrm>
              <a:off x="542924" y="890905"/>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圆角 70"/>
            <p:cNvSpPr/>
            <p:nvPr/>
          </p:nvSpPr>
          <p:spPr>
            <a:xfrm rot="5400000">
              <a:off x="-114791" y="1339043"/>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圆角 67"/>
            <p:cNvSpPr/>
            <p:nvPr/>
          </p:nvSpPr>
          <p:spPr>
            <a:xfrm>
              <a:off x="542924" y="722630"/>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圆角 69"/>
            <p:cNvSpPr/>
            <p:nvPr/>
          </p:nvSpPr>
          <p:spPr>
            <a:xfrm rot="5400000">
              <a:off x="-36529" y="1429056"/>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rot="10800000">
            <a:off x="9344024" y="4098293"/>
            <a:ext cx="2232026" cy="2232026"/>
            <a:chOff x="542924" y="345443"/>
            <a:chExt cx="2232026" cy="2232026"/>
          </a:xfrm>
        </p:grpSpPr>
        <p:sp>
          <p:nvSpPr>
            <p:cNvPr id="75" name="矩形: 圆角 74"/>
            <p:cNvSpPr/>
            <p:nvPr/>
          </p:nvSpPr>
          <p:spPr>
            <a:xfrm>
              <a:off x="542924" y="890905"/>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圆角 75"/>
            <p:cNvSpPr/>
            <p:nvPr/>
          </p:nvSpPr>
          <p:spPr>
            <a:xfrm rot="5400000">
              <a:off x="-114791" y="1339043"/>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圆角 76"/>
            <p:cNvSpPr/>
            <p:nvPr/>
          </p:nvSpPr>
          <p:spPr>
            <a:xfrm>
              <a:off x="542924" y="722630"/>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圆角 77"/>
            <p:cNvSpPr/>
            <p:nvPr/>
          </p:nvSpPr>
          <p:spPr>
            <a:xfrm rot="5400000">
              <a:off x="-36529" y="1429056"/>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图文框 2"/>
          <p:cNvSpPr/>
          <p:nvPr/>
        </p:nvSpPr>
        <p:spPr>
          <a:xfrm>
            <a:off x="0" y="0"/>
            <a:ext cx="12192000" cy="6858000"/>
          </a:xfrm>
          <a:prstGeom prst="frame">
            <a:avLst>
              <a:gd name="adj1" fmla="val 11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3" name="组合 22"/>
          <p:cNvGrpSpPr/>
          <p:nvPr/>
        </p:nvGrpSpPr>
        <p:grpSpPr>
          <a:xfrm>
            <a:off x="4067692" y="1468349"/>
            <a:ext cx="4056617" cy="2935691"/>
            <a:chOff x="4074615" y="1411199"/>
            <a:chExt cx="4056617" cy="2935691"/>
          </a:xfrm>
        </p:grpSpPr>
        <p:sp>
          <p:nvSpPr>
            <p:cNvPr id="24" name="文本框 23"/>
            <p:cNvSpPr txBox="1"/>
            <p:nvPr/>
          </p:nvSpPr>
          <p:spPr>
            <a:xfrm>
              <a:off x="4984672" y="3390807"/>
              <a:ext cx="2236510" cy="707886"/>
            </a:xfrm>
            <a:prstGeom prst="rect">
              <a:avLst/>
            </a:prstGeom>
            <a:noFill/>
          </p:spPr>
          <p:txBody>
            <a:bodyPr wrap="none" rtlCol="0">
              <a:spAutoFit/>
            </a:bodyPr>
            <a:lstStyle/>
            <a:p>
              <a:pPr algn="ctr"/>
              <a:r>
                <a:rPr lang="zh-CN" altLang="en-US" sz="40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团队介绍</a:t>
              </a:r>
              <a:endParaRPr lang="zh-CN" altLang="en-US" sz="40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endParaRPr>
            </a:p>
          </p:txBody>
        </p:sp>
        <p:sp>
          <p:nvSpPr>
            <p:cNvPr id="26" name="矩形 25"/>
            <p:cNvSpPr/>
            <p:nvPr/>
          </p:nvSpPr>
          <p:spPr>
            <a:xfrm>
              <a:off x="5135184" y="1411199"/>
              <a:ext cx="1935480" cy="2214880"/>
            </a:xfrm>
            <a:prstGeom prst="rect">
              <a:avLst/>
            </a:prstGeom>
            <a:effectLst>
              <a:outerShdw blurRad="50800" dist="38100" dir="2700000" algn="tl" rotWithShape="0">
                <a:prstClr val="black">
                  <a:alpha val="20000"/>
                </a:prstClr>
              </a:outerShdw>
            </a:effectLst>
          </p:spPr>
          <p:txBody>
            <a:bodyPr wrap="none">
              <a:spAutoFit/>
            </a:bodyPr>
            <a:lstStyle/>
            <a:p>
              <a:pPr algn="ctr"/>
              <a:r>
                <a:rPr lang="en-US" altLang="zh-CN" sz="13800" dirty="0">
                  <a:solidFill>
                    <a:schemeClr val="accent1"/>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06</a:t>
              </a:r>
              <a:endParaRPr lang="zh-CN" altLang="en-US" sz="7200" dirty="0">
                <a:solidFill>
                  <a:schemeClr val="accent1"/>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endParaRPr>
            </a:p>
          </p:txBody>
        </p:sp>
        <p:grpSp>
          <p:nvGrpSpPr>
            <p:cNvPr id="27" name="组合 26"/>
            <p:cNvGrpSpPr/>
            <p:nvPr/>
          </p:nvGrpSpPr>
          <p:grpSpPr>
            <a:xfrm>
              <a:off x="4074615" y="4226070"/>
              <a:ext cx="4056617" cy="120820"/>
              <a:chOff x="4062244" y="4196941"/>
              <a:chExt cx="4056617" cy="120820"/>
            </a:xfrm>
          </p:grpSpPr>
          <p:cxnSp>
            <p:nvCxnSpPr>
              <p:cNvPr id="28" name="直接连接符 27"/>
              <p:cNvCxnSpPr/>
              <p:nvPr/>
            </p:nvCxnSpPr>
            <p:spPr>
              <a:xfrm>
                <a:off x="4062244" y="4257351"/>
                <a:ext cx="4056617"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sp>
            <p:nvSpPr>
              <p:cNvPr id="29" name="矩形: 圆角 28"/>
              <p:cNvSpPr/>
              <p:nvPr/>
            </p:nvSpPr>
            <p:spPr>
              <a:xfrm flipV="1">
                <a:off x="5751226" y="4196941"/>
                <a:ext cx="678652" cy="12082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gr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文框 2"/>
          <p:cNvSpPr/>
          <p:nvPr/>
        </p:nvSpPr>
        <p:spPr>
          <a:xfrm>
            <a:off x="0" y="0"/>
            <a:ext cx="12192000" cy="6858000"/>
          </a:xfrm>
          <a:prstGeom prst="frame">
            <a:avLst>
              <a:gd name="adj1" fmla="val 11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矩形 3"/>
          <p:cNvSpPr/>
          <p:nvPr/>
        </p:nvSpPr>
        <p:spPr>
          <a:xfrm>
            <a:off x="0" y="323850"/>
            <a:ext cx="200025" cy="571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55905" y="347990"/>
            <a:ext cx="1620957" cy="523220"/>
          </a:xfrm>
          <a:prstGeom prst="rect">
            <a:avLst/>
          </a:prstGeom>
          <a:noFill/>
        </p:spPr>
        <p:txBody>
          <a:bodyPr wrap="none" rtlCol="0">
            <a:spAutoFit/>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M" panose="00020600040101010101" pitchFamily="18" charset="-122"/>
                <a:sym typeface="+mn-lt"/>
              </a:rPr>
              <a:t>团队介绍</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M" panose="00020600040101010101" pitchFamily="18" charset="-122"/>
              <a:sym typeface="+mn-lt"/>
            </a:endParaRPr>
          </a:p>
        </p:txBody>
      </p:sp>
      <p:grpSp>
        <p:nvGrpSpPr>
          <p:cNvPr id="22" name="组合 21"/>
          <p:cNvGrpSpPr/>
          <p:nvPr/>
        </p:nvGrpSpPr>
        <p:grpSpPr>
          <a:xfrm rot="10800000">
            <a:off x="11127416" y="5800723"/>
            <a:ext cx="800101" cy="800101"/>
            <a:chOff x="542924" y="345443"/>
            <a:chExt cx="2232026" cy="2232026"/>
          </a:xfrm>
        </p:grpSpPr>
        <p:sp>
          <p:nvSpPr>
            <p:cNvPr id="30" name="矩形: 圆角 29"/>
            <p:cNvSpPr/>
            <p:nvPr/>
          </p:nvSpPr>
          <p:spPr>
            <a:xfrm>
              <a:off x="542924" y="890905"/>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rot="5400000">
              <a:off x="-114791" y="1339043"/>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42924" y="722630"/>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rot="5400000">
              <a:off x="-36529" y="1429056"/>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图形  45"/>
          <p:cNvSpPr/>
          <p:nvPr/>
        </p:nvSpPr>
        <p:spPr>
          <a:xfrm>
            <a:off x="581725" y="2489549"/>
            <a:ext cx="3496302" cy="2676856"/>
          </a:xfrm>
          <a:prstGeom prst="rect">
            <a:avLst/>
          </a:prstGeom>
          <a:solidFill>
            <a:schemeClr val="bg1"/>
          </a:solidFill>
          <a:ln>
            <a:solidFill>
              <a:schemeClr val="bg1">
                <a:lumMod val="85000"/>
              </a:schemeClr>
            </a:solidFill>
          </a:ln>
          <a:effectLst>
            <a:outerShdw blurRad="444500" sx="102000" sy="102000" algn="ctr" rotWithShape="0">
              <a:schemeClr val="bg1">
                <a:lumMod val="75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39" name="图形  46"/>
          <p:cNvSpPr/>
          <p:nvPr/>
        </p:nvSpPr>
        <p:spPr>
          <a:xfrm>
            <a:off x="759940" y="2773612"/>
            <a:ext cx="3263166" cy="212090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solidFill>
                  <a:schemeClr val="accent1"/>
                </a:solidFill>
                <a:latin typeface="思源黑体 CN Medium" panose="020B0600000000000000" pitchFamily="34" charset="-122"/>
                <a:ea typeface="思源黑体 CN Medium" panose="020B0600000000000000" pitchFamily="34" charset="-122"/>
                <a:cs typeface="阿里巴巴普惠体 M" panose="00020600040101010101" pitchFamily="18" charset="-122"/>
                <a:sym typeface="+mn-lt"/>
              </a:rPr>
              <a:t>目前团队由两人组成，分属项目的前端和后端的工作，拥有明确的团队目标，且能够进行良好且及时的沟通，积极实现项目资源共享。</a:t>
            </a:r>
            <a:endParaRPr lang="en-US" dirty="0">
              <a:solidFill>
                <a:schemeClr val="accent1"/>
              </a:solidFill>
              <a:latin typeface="思源黑体 CN Medium" panose="020B0600000000000000" pitchFamily="34" charset="-122"/>
              <a:ea typeface="思源黑体 CN Medium" panose="020B0600000000000000" pitchFamily="34" charset="-122"/>
              <a:cs typeface="阿里巴巴普惠体 M" panose="00020600040101010101" pitchFamily="18" charset="-122"/>
              <a:sym typeface="+mn-lt"/>
            </a:endParaRPr>
          </a:p>
        </p:txBody>
      </p:sp>
      <p:sp>
        <p:nvSpPr>
          <p:cNvPr id="42" name="图形  49"/>
          <p:cNvSpPr/>
          <p:nvPr/>
        </p:nvSpPr>
        <p:spPr>
          <a:xfrm>
            <a:off x="4347849" y="2487851"/>
            <a:ext cx="3496302" cy="2676856"/>
          </a:xfrm>
          <a:prstGeom prst="rect">
            <a:avLst/>
          </a:prstGeom>
          <a:solidFill>
            <a:schemeClr val="bg1"/>
          </a:solidFill>
          <a:ln>
            <a:solidFill>
              <a:schemeClr val="bg1">
                <a:lumMod val="85000"/>
              </a:schemeClr>
            </a:solidFill>
          </a:ln>
          <a:effectLst>
            <a:outerShdw blurRad="444500" sx="102000" sy="102000" algn="ctr" rotWithShape="0">
              <a:schemeClr val="bg1">
                <a:lumMod val="75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45" name="矩形 44"/>
          <p:cNvSpPr/>
          <p:nvPr/>
        </p:nvSpPr>
        <p:spPr>
          <a:xfrm>
            <a:off x="581725" y="1921352"/>
            <a:ext cx="1107996" cy="369332"/>
          </a:xfrm>
          <a:prstGeom prst="rect">
            <a:avLst/>
          </a:prstGeom>
          <a:solidFill>
            <a:schemeClr val="accent1"/>
          </a:solid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现今状态</a:t>
            </a:r>
            <a:endParaRPr lang="zh-CN" altLang="en-US"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pic>
        <p:nvPicPr>
          <p:cNvPr id="36" name="图片 35"/>
          <p:cNvPicPr>
            <a:picLocks noChangeAspect="1"/>
          </p:cNvPicPr>
          <p:nvPr/>
        </p:nvPicPr>
        <p:blipFill>
          <a:blip r:embed="rId1" cstate="print">
            <a:extLst>
              <a:ext uri="{28A0092B-C50C-407E-A947-70E740481C1C}">
                <a14:useLocalDpi xmlns:a14="http://schemas.microsoft.com/office/drawing/2010/main" val="0"/>
              </a:ext>
            </a:extLst>
          </a:blip>
          <a:srcRect l="3428" t="13329" r="4778" b="32544"/>
          <a:stretch>
            <a:fillRect/>
          </a:stretch>
        </p:blipFill>
        <p:spPr>
          <a:xfrm>
            <a:off x="8089901" y="2487852"/>
            <a:ext cx="3403600" cy="2675928"/>
          </a:xfrm>
          <a:custGeom>
            <a:avLst/>
            <a:gdLst>
              <a:gd name="connsiteX0" fmla="*/ 0 w 3403600"/>
              <a:gd name="connsiteY0" fmla="*/ 0 h 2675928"/>
              <a:gd name="connsiteX1" fmla="*/ 3403600 w 3403600"/>
              <a:gd name="connsiteY1" fmla="*/ 0 h 2675928"/>
              <a:gd name="connsiteX2" fmla="*/ 3403600 w 3403600"/>
              <a:gd name="connsiteY2" fmla="*/ 2675928 h 2675928"/>
              <a:gd name="connsiteX3" fmla="*/ 0 w 3403600"/>
              <a:gd name="connsiteY3" fmla="*/ 2675928 h 2675928"/>
            </a:gdLst>
            <a:ahLst/>
            <a:cxnLst>
              <a:cxn ang="0">
                <a:pos x="connsiteX0" y="connsiteY0"/>
              </a:cxn>
              <a:cxn ang="0">
                <a:pos x="connsiteX1" y="connsiteY1"/>
              </a:cxn>
              <a:cxn ang="0">
                <a:pos x="connsiteX2" y="connsiteY2"/>
              </a:cxn>
              <a:cxn ang="0">
                <a:pos x="connsiteX3" y="connsiteY3"/>
              </a:cxn>
            </a:cxnLst>
            <a:rect l="l" t="t" r="r" b="b"/>
            <a:pathLst>
              <a:path w="3403600" h="2675928">
                <a:moveTo>
                  <a:pt x="0" y="0"/>
                </a:moveTo>
                <a:lnTo>
                  <a:pt x="3403600" y="0"/>
                </a:lnTo>
                <a:lnTo>
                  <a:pt x="3403600" y="2675928"/>
                </a:lnTo>
                <a:lnTo>
                  <a:pt x="0" y="2675928"/>
                </a:lnTo>
                <a:close/>
              </a:path>
            </a:pathLst>
          </a:custGeom>
        </p:spPr>
      </p:pic>
      <p:sp>
        <p:nvSpPr>
          <p:cNvPr id="20" name="矩形 19"/>
          <p:cNvSpPr/>
          <p:nvPr/>
        </p:nvSpPr>
        <p:spPr>
          <a:xfrm>
            <a:off x="4347849" y="1921352"/>
            <a:ext cx="1107996" cy="369332"/>
          </a:xfrm>
          <a:prstGeom prst="rect">
            <a:avLst/>
          </a:prstGeom>
          <a:solidFill>
            <a:schemeClr val="accent1"/>
          </a:solid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未来发展</a:t>
            </a:r>
            <a:endParaRPr lang="zh-CN" altLang="en-US"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sp>
        <p:nvSpPr>
          <p:cNvPr id="23" name="图形  46"/>
          <p:cNvSpPr/>
          <p:nvPr/>
        </p:nvSpPr>
        <p:spPr>
          <a:xfrm>
            <a:off x="4464417" y="2787426"/>
            <a:ext cx="3263166" cy="212090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solidFill>
                  <a:schemeClr val="accent1"/>
                </a:solidFill>
                <a:latin typeface="思源黑体 CN Medium" panose="020B0600000000000000" pitchFamily="34" charset="-122"/>
                <a:ea typeface="思源黑体 CN Medium" panose="020B0600000000000000" pitchFamily="34" charset="-122"/>
                <a:cs typeface="阿里巴巴普惠体 M" panose="00020600040101010101" pitchFamily="18" charset="-122"/>
                <a:sym typeface="+mn-lt"/>
              </a:rPr>
              <a:t>在未来的发展中，考虑到项目将会更加庞大复杂，且会融合其他高新技术，将会以职责为导向扩充团队规模，并有效提高多人协作的效率。</a:t>
            </a:r>
            <a:endParaRPr lang="en-US" dirty="0">
              <a:solidFill>
                <a:schemeClr val="accent1"/>
              </a:solidFill>
              <a:latin typeface="思源黑体 CN Medium" panose="020B0600000000000000" pitchFamily="34" charset="-122"/>
              <a:ea typeface="思源黑体 CN Medium" panose="020B0600000000000000" pitchFamily="34" charset="-122"/>
              <a:cs typeface="阿里巴巴普惠体 M" panose="00020600040101010101" pitchFamily="18" charset="-122"/>
              <a:sym typeface="+mn-lt"/>
            </a:endParaRPr>
          </a:p>
        </p:txBody>
      </p: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0524" y="402593"/>
            <a:ext cx="2232026" cy="2232026"/>
            <a:chOff x="542924" y="345443"/>
            <a:chExt cx="2232026" cy="2232026"/>
          </a:xfrm>
        </p:grpSpPr>
        <p:sp>
          <p:nvSpPr>
            <p:cNvPr id="69" name="矩形: 圆角 68"/>
            <p:cNvSpPr/>
            <p:nvPr/>
          </p:nvSpPr>
          <p:spPr>
            <a:xfrm>
              <a:off x="542924" y="890905"/>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圆角 70"/>
            <p:cNvSpPr/>
            <p:nvPr/>
          </p:nvSpPr>
          <p:spPr>
            <a:xfrm rot="5400000">
              <a:off x="-114791" y="1339043"/>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圆角 67"/>
            <p:cNvSpPr/>
            <p:nvPr/>
          </p:nvSpPr>
          <p:spPr>
            <a:xfrm>
              <a:off x="542924" y="722630"/>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圆角 69"/>
            <p:cNvSpPr/>
            <p:nvPr/>
          </p:nvSpPr>
          <p:spPr>
            <a:xfrm rot="5400000">
              <a:off x="-36529" y="1429056"/>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rot="10800000">
            <a:off x="9344024" y="4098293"/>
            <a:ext cx="2232026" cy="2232026"/>
            <a:chOff x="542924" y="345443"/>
            <a:chExt cx="2232026" cy="2232026"/>
          </a:xfrm>
        </p:grpSpPr>
        <p:sp>
          <p:nvSpPr>
            <p:cNvPr id="75" name="矩形: 圆角 74"/>
            <p:cNvSpPr/>
            <p:nvPr/>
          </p:nvSpPr>
          <p:spPr>
            <a:xfrm>
              <a:off x="542924" y="890905"/>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圆角 75"/>
            <p:cNvSpPr/>
            <p:nvPr/>
          </p:nvSpPr>
          <p:spPr>
            <a:xfrm rot="5400000">
              <a:off x="-114791" y="1339043"/>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圆角 76"/>
            <p:cNvSpPr/>
            <p:nvPr/>
          </p:nvSpPr>
          <p:spPr>
            <a:xfrm>
              <a:off x="542924" y="722630"/>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圆角 77"/>
            <p:cNvSpPr/>
            <p:nvPr/>
          </p:nvSpPr>
          <p:spPr>
            <a:xfrm rot="5400000">
              <a:off x="-36529" y="1429056"/>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1767840" y="2181497"/>
            <a:ext cx="8656320" cy="2324549"/>
            <a:chOff x="1767840" y="1664335"/>
            <a:chExt cx="8656320" cy="2324549"/>
          </a:xfrm>
        </p:grpSpPr>
        <p:sp>
          <p:nvSpPr>
            <p:cNvPr id="14" name="文本框 13"/>
            <p:cNvSpPr txBox="1"/>
            <p:nvPr/>
          </p:nvSpPr>
          <p:spPr>
            <a:xfrm>
              <a:off x="1767840" y="3173276"/>
              <a:ext cx="8656320" cy="815608"/>
            </a:xfrm>
            <a:prstGeom prst="rect">
              <a:avLst/>
            </a:prstGeom>
            <a:noFill/>
          </p:spPr>
          <p:txBody>
            <a:bodyPr wrap="square" rtlCol="0">
              <a:spAutoFit/>
            </a:bodyPr>
            <a:lstStyle/>
            <a:p>
              <a:pPr algn="ctr"/>
              <a:r>
                <a:rPr lang="zh-CN" altLang="en-US" sz="4700" b="1"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谢谢大家</a:t>
              </a:r>
              <a:endParaRPr lang="zh-CN" altLang="en-US" sz="4700" b="1"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7" name="文本框 16"/>
            <p:cNvSpPr txBox="1"/>
            <p:nvPr/>
          </p:nvSpPr>
          <p:spPr>
            <a:xfrm>
              <a:off x="3184208" y="1664335"/>
              <a:ext cx="5823585" cy="1198880"/>
            </a:xfrm>
            <a:prstGeom prst="rect">
              <a:avLst/>
            </a:prstGeom>
            <a:noFill/>
          </p:spPr>
          <p:txBody>
            <a:bodyPr wrap="square" rtlCol="0">
              <a:spAutoFit/>
            </a:bodyPr>
            <a:lstStyle/>
            <a:p>
              <a:pPr algn="ctr"/>
              <a:r>
                <a:rPr lang="en-US" altLang="zh-CN" sz="7200" b="1" dirty="0">
                  <a:solidFill>
                    <a:schemeClr val="accent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THANKS</a:t>
              </a:r>
              <a:endParaRPr lang="en-US" altLang="zh-CN" sz="7200" b="1" dirty="0">
                <a:solidFill>
                  <a:schemeClr val="accent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nvGrpSpPr>
            <p:cNvPr id="18" name="组合 17"/>
            <p:cNvGrpSpPr/>
            <p:nvPr/>
          </p:nvGrpSpPr>
          <p:grpSpPr>
            <a:xfrm>
              <a:off x="3209608" y="2957195"/>
              <a:ext cx="5772785" cy="76200"/>
              <a:chOff x="4998" y="4189"/>
              <a:chExt cx="9091" cy="120"/>
            </a:xfrm>
          </p:grpSpPr>
          <p:sp>
            <p:nvSpPr>
              <p:cNvPr id="19" name="矩形 18"/>
              <p:cNvSpPr/>
              <p:nvPr/>
            </p:nvSpPr>
            <p:spPr>
              <a:xfrm flipV="1">
                <a:off x="8347" y="4189"/>
                <a:ext cx="2394" cy="1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cxnSp>
            <p:nvCxnSpPr>
              <p:cNvPr id="20" name="直接连接符 19"/>
              <p:cNvCxnSpPr/>
              <p:nvPr/>
            </p:nvCxnSpPr>
            <p:spPr>
              <a:xfrm>
                <a:off x="11221" y="4249"/>
                <a:ext cx="286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998" y="4249"/>
                <a:ext cx="286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3" name="图文框 2"/>
          <p:cNvSpPr/>
          <p:nvPr/>
        </p:nvSpPr>
        <p:spPr>
          <a:xfrm>
            <a:off x="0" y="0"/>
            <a:ext cx="12192000" cy="6858000"/>
          </a:xfrm>
          <a:prstGeom prst="frame">
            <a:avLst>
              <a:gd name="adj1" fmla="val 11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0524" y="402593"/>
            <a:ext cx="2232026" cy="2232026"/>
            <a:chOff x="542924" y="345443"/>
            <a:chExt cx="2232026" cy="2232026"/>
          </a:xfrm>
        </p:grpSpPr>
        <p:sp>
          <p:nvSpPr>
            <p:cNvPr id="69" name="矩形: 圆角 68"/>
            <p:cNvSpPr/>
            <p:nvPr/>
          </p:nvSpPr>
          <p:spPr>
            <a:xfrm>
              <a:off x="542924" y="890905"/>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圆角 70"/>
            <p:cNvSpPr/>
            <p:nvPr/>
          </p:nvSpPr>
          <p:spPr>
            <a:xfrm rot="5400000">
              <a:off x="-114791" y="1339043"/>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圆角 67"/>
            <p:cNvSpPr/>
            <p:nvPr/>
          </p:nvSpPr>
          <p:spPr>
            <a:xfrm>
              <a:off x="542924" y="722630"/>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圆角 69"/>
            <p:cNvSpPr/>
            <p:nvPr/>
          </p:nvSpPr>
          <p:spPr>
            <a:xfrm rot="5400000">
              <a:off x="-36529" y="1429056"/>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rot="10800000">
            <a:off x="9344024" y="4098293"/>
            <a:ext cx="2232026" cy="2232026"/>
            <a:chOff x="542924" y="345443"/>
            <a:chExt cx="2232026" cy="2232026"/>
          </a:xfrm>
        </p:grpSpPr>
        <p:sp>
          <p:nvSpPr>
            <p:cNvPr id="75" name="矩形: 圆角 74"/>
            <p:cNvSpPr/>
            <p:nvPr/>
          </p:nvSpPr>
          <p:spPr>
            <a:xfrm>
              <a:off x="542924" y="890905"/>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圆角 75"/>
            <p:cNvSpPr/>
            <p:nvPr/>
          </p:nvSpPr>
          <p:spPr>
            <a:xfrm rot="5400000">
              <a:off x="-114791" y="1339043"/>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圆角 76"/>
            <p:cNvSpPr/>
            <p:nvPr/>
          </p:nvSpPr>
          <p:spPr>
            <a:xfrm>
              <a:off x="542924" y="722630"/>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圆角 77"/>
            <p:cNvSpPr/>
            <p:nvPr/>
          </p:nvSpPr>
          <p:spPr>
            <a:xfrm rot="5400000">
              <a:off x="-36529" y="1429056"/>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图文框 2"/>
          <p:cNvSpPr/>
          <p:nvPr/>
        </p:nvSpPr>
        <p:spPr>
          <a:xfrm>
            <a:off x="0" y="0"/>
            <a:ext cx="12192000" cy="6858000"/>
          </a:xfrm>
          <a:prstGeom prst="frame">
            <a:avLst>
              <a:gd name="adj1" fmla="val 11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3" name="组合 22"/>
          <p:cNvGrpSpPr/>
          <p:nvPr/>
        </p:nvGrpSpPr>
        <p:grpSpPr>
          <a:xfrm>
            <a:off x="4067692" y="1468349"/>
            <a:ext cx="4056617" cy="2935691"/>
            <a:chOff x="4074615" y="1411199"/>
            <a:chExt cx="4056617" cy="2935691"/>
          </a:xfrm>
        </p:grpSpPr>
        <p:sp>
          <p:nvSpPr>
            <p:cNvPr id="24" name="文本框 23"/>
            <p:cNvSpPr txBox="1"/>
            <p:nvPr/>
          </p:nvSpPr>
          <p:spPr>
            <a:xfrm>
              <a:off x="4984668" y="3390807"/>
              <a:ext cx="2236510" cy="707886"/>
            </a:xfrm>
            <a:prstGeom prst="rect">
              <a:avLst/>
            </a:prstGeom>
            <a:noFill/>
          </p:spPr>
          <p:txBody>
            <a:bodyPr wrap="none" rtlCol="0">
              <a:spAutoFit/>
            </a:bodyPr>
            <a:lstStyle/>
            <a:p>
              <a:pPr algn="ctr"/>
              <a:r>
                <a:rPr lang="zh-CN" altLang="en-US" sz="40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项目介绍</a:t>
              </a:r>
              <a:endParaRPr lang="zh-CN" altLang="en-US" sz="40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endParaRPr>
            </a:p>
          </p:txBody>
        </p:sp>
        <p:sp>
          <p:nvSpPr>
            <p:cNvPr id="26" name="矩形 25"/>
            <p:cNvSpPr/>
            <p:nvPr/>
          </p:nvSpPr>
          <p:spPr>
            <a:xfrm>
              <a:off x="4992683" y="1411199"/>
              <a:ext cx="2220481" cy="2215991"/>
            </a:xfrm>
            <a:prstGeom prst="rect">
              <a:avLst/>
            </a:prstGeom>
            <a:effectLst>
              <a:outerShdw blurRad="50800" dist="38100" dir="2700000" algn="tl" rotWithShape="0">
                <a:prstClr val="black">
                  <a:alpha val="20000"/>
                </a:prstClr>
              </a:outerShdw>
            </a:effectLst>
          </p:spPr>
          <p:txBody>
            <a:bodyPr wrap="none">
              <a:spAutoFit/>
            </a:bodyPr>
            <a:lstStyle/>
            <a:p>
              <a:pPr algn="ctr"/>
              <a:r>
                <a:rPr lang="en-US" altLang="zh-CN" sz="13800" dirty="0">
                  <a:solidFill>
                    <a:schemeClr val="accent1"/>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01</a:t>
              </a:r>
              <a:endParaRPr lang="zh-CN" altLang="en-US" sz="7200" dirty="0">
                <a:solidFill>
                  <a:schemeClr val="accent1"/>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endParaRPr>
            </a:p>
          </p:txBody>
        </p:sp>
        <p:grpSp>
          <p:nvGrpSpPr>
            <p:cNvPr id="27" name="组合 26"/>
            <p:cNvGrpSpPr/>
            <p:nvPr/>
          </p:nvGrpSpPr>
          <p:grpSpPr>
            <a:xfrm>
              <a:off x="4074615" y="4226070"/>
              <a:ext cx="4056617" cy="120820"/>
              <a:chOff x="4062244" y="4196941"/>
              <a:chExt cx="4056617" cy="120820"/>
            </a:xfrm>
          </p:grpSpPr>
          <p:cxnSp>
            <p:nvCxnSpPr>
              <p:cNvPr id="28" name="直接连接符 27"/>
              <p:cNvCxnSpPr/>
              <p:nvPr/>
            </p:nvCxnSpPr>
            <p:spPr>
              <a:xfrm>
                <a:off x="4062244" y="4257351"/>
                <a:ext cx="4056617"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sp>
            <p:nvSpPr>
              <p:cNvPr id="29" name="矩形: 圆角 28"/>
              <p:cNvSpPr/>
              <p:nvPr/>
            </p:nvSpPr>
            <p:spPr>
              <a:xfrm flipV="1">
                <a:off x="5751226" y="4196941"/>
                <a:ext cx="678652" cy="12082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gr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文框 2"/>
          <p:cNvSpPr/>
          <p:nvPr/>
        </p:nvSpPr>
        <p:spPr>
          <a:xfrm>
            <a:off x="0" y="0"/>
            <a:ext cx="12192000" cy="6858000"/>
          </a:xfrm>
          <a:prstGeom prst="frame">
            <a:avLst>
              <a:gd name="adj1" fmla="val 11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矩形 3"/>
          <p:cNvSpPr/>
          <p:nvPr/>
        </p:nvSpPr>
        <p:spPr>
          <a:xfrm>
            <a:off x="0" y="323850"/>
            <a:ext cx="200025" cy="571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55905" y="347990"/>
            <a:ext cx="1620957" cy="523220"/>
          </a:xfrm>
          <a:prstGeom prst="rect">
            <a:avLst/>
          </a:prstGeom>
          <a:noFill/>
        </p:spPr>
        <p:txBody>
          <a:bodyPr wrap="none" rtlCol="0">
            <a:spAutoFit/>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项目简述</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endParaRPr>
          </a:p>
        </p:txBody>
      </p:sp>
      <p:grpSp>
        <p:nvGrpSpPr>
          <p:cNvPr id="22" name="组合 21"/>
          <p:cNvGrpSpPr/>
          <p:nvPr/>
        </p:nvGrpSpPr>
        <p:grpSpPr>
          <a:xfrm rot="10800000">
            <a:off x="11127416" y="5800723"/>
            <a:ext cx="800101" cy="800101"/>
            <a:chOff x="542924" y="345443"/>
            <a:chExt cx="2232026" cy="2232026"/>
          </a:xfrm>
        </p:grpSpPr>
        <p:sp>
          <p:nvSpPr>
            <p:cNvPr id="30" name="矩形: 圆角 29"/>
            <p:cNvSpPr/>
            <p:nvPr/>
          </p:nvSpPr>
          <p:spPr>
            <a:xfrm>
              <a:off x="542924" y="890905"/>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rot="5400000">
              <a:off x="-114791" y="1339043"/>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42924" y="722630"/>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rot="5400000">
              <a:off x="-36529" y="1429056"/>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a:off x="1163625" y="1226622"/>
            <a:ext cx="9361306" cy="1014730"/>
          </a:xfrm>
          <a:prstGeom prst="rect">
            <a:avLst/>
          </a:prstGeom>
          <a:noFill/>
        </p:spPr>
        <p:txBody>
          <a:bodyPr wrap="square" rtlCol="0">
            <a:spAutoFit/>
          </a:bodyPr>
          <a:lstStyle/>
          <a:p>
            <a:pPr>
              <a:lnSpc>
                <a:spcPct val="150000"/>
              </a:lnSpc>
            </a:pPr>
            <a:r>
              <a:rPr lang="zh-CN" altLang="en-US" sz="2000" dirty="0">
                <a:solidFill>
                  <a:schemeClr val="accent1"/>
                </a:solidFill>
                <a:latin typeface="思源黑体 CN Medium" panose="020B0600000000000000" pitchFamily="34" charset="-122"/>
                <a:ea typeface="思源黑体 CN Medium" panose="020B0600000000000000" pitchFamily="34" charset="-122"/>
                <a:cs typeface="阿里巴巴普惠体 R" panose="00020600040101010101" pitchFamily="18" charset="-122"/>
              </a:rPr>
              <a:t>    该项目为融合了京剧</a:t>
            </a:r>
            <a:r>
              <a:rPr lang="zh-CN" altLang="en-US" sz="2000" dirty="0">
                <a:solidFill>
                  <a:schemeClr val="accent1"/>
                </a:solidFill>
                <a:latin typeface="思源黑体 CN Medium" panose="020B0600000000000000" pitchFamily="34" charset="-122"/>
                <a:ea typeface="思源黑体 CN Medium" panose="020B0600000000000000" pitchFamily="34" charset="-122"/>
                <a:cs typeface="阿里巴巴普惠体 R" panose="00020600040101010101" pitchFamily="18" charset="-122"/>
              </a:rPr>
              <a:t>的音乐游戏，包含了多种交互模式，用户通过鼠标和键盘进行控制，并演奏出相应的音乐节奏。</a:t>
            </a:r>
            <a:endParaRPr lang="en-US" altLang="zh-CN" sz="2000" dirty="0">
              <a:solidFill>
                <a:schemeClr val="accent1"/>
              </a:solidFill>
              <a:latin typeface="思源黑体 CN Medium" panose="020B0600000000000000" pitchFamily="34" charset="-122"/>
              <a:ea typeface="思源黑体 CN Medium" panose="020B0600000000000000" pitchFamily="34" charset="-122"/>
              <a:cs typeface="阿里巴巴普惠体 R" panose="00020600040101010101" pitchFamily="18" charset="-122"/>
            </a:endParaRPr>
          </a:p>
        </p:txBody>
      </p:sp>
      <p:sp>
        <p:nvSpPr>
          <p:cNvPr id="37" name="文本框 36"/>
          <p:cNvSpPr txBox="1"/>
          <p:nvPr/>
        </p:nvSpPr>
        <p:spPr>
          <a:xfrm>
            <a:off x="1338757" y="2649099"/>
            <a:ext cx="3632310" cy="499624"/>
          </a:xfrm>
          <a:prstGeom prst="rect">
            <a:avLst/>
          </a:prstGeom>
          <a:noFill/>
        </p:spPr>
        <p:txBody>
          <a:bodyPr wrap="square" rtlCol="0">
            <a:spAutoFit/>
          </a:bodyPr>
          <a:lstStyle/>
          <a:p>
            <a:pPr>
              <a:lnSpc>
                <a:spcPct val="150000"/>
              </a:lnSpc>
            </a:pPr>
            <a:r>
              <a:rPr lang="zh-CN" altLang="en-US" sz="2000" dirty="0">
                <a:solidFill>
                  <a:schemeClr val="accent1"/>
                </a:solidFill>
                <a:latin typeface="思源黑体 CN Medium" panose="020B0600000000000000" pitchFamily="34" charset="-122"/>
                <a:ea typeface="思源黑体 CN Medium" panose="020B0600000000000000" pitchFamily="34" charset="-122"/>
                <a:cs typeface="阿里巴巴普惠体 R" panose="00020600040101010101" pitchFamily="18" charset="-122"/>
              </a:rPr>
              <a:t>游戏模式一：射击类音游</a:t>
            </a:r>
            <a:endParaRPr lang="en-US" altLang="zh-CN" sz="2000" dirty="0">
              <a:solidFill>
                <a:schemeClr val="accent1"/>
              </a:solidFill>
              <a:latin typeface="思源黑体 CN Medium" panose="020B0600000000000000" pitchFamily="34" charset="-122"/>
              <a:ea typeface="思源黑体 CN Medium" panose="020B0600000000000000" pitchFamily="34" charset="-122"/>
              <a:cs typeface="阿里巴巴普惠体 R" panose="00020600040101010101" pitchFamily="18" charset="-122"/>
            </a:endParaRPr>
          </a:p>
        </p:txBody>
      </p:sp>
      <p:sp>
        <p:nvSpPr>
          <p:cNvPr id="54" name="文本框 53"/>
          <p:cNvSpPr txBox="1"/>
          <p:nvPr/>
        </p:nvSpPr>
        <p:spPr>
          <a:xfrm>
            <a:off x="6991322" y="2650941"/>
            <a:ext cx="3632310" cy="499624"/>
          </a:xfrm>
          <a:prstGeom prst="rect">
            <a:avLst/>
          </a:prstGeom>
          <a:noFill/>
        </p:spPr>
        <p:txBody>
          <a:bodyPr wrap="square" rtlCol="0">
            <a:spAutoFit/>
          </a:bodyPr>
          <a:lstStyle/>
          <a:p>
            <a:pPr>
              <a:lnSpc>
                <a:spcPct val="150000"/>
              </a:lnSpc>
            </a:pPr>
            <a:r>
              <a:rPr lang="zh-CN" altLang="en-US" sz="2000" dirty="0">
                <a:solidFill>
                  <a:schemeClr val="accent1"/>
                </a:solidFill>
                <a:latin typeface="思源黑体 CN Medium" panose="020B0600000000000000" pitchFamily="34" charset="-122"/>
                <a:ea typeface="思源黑体 CN Medium" panose="020B0600000000000000" pitchFamily="34" charset="-122"/>
                <a:cs typeface="阿里巴巴普惠体 R" panose="00020600040101010101" pitchFamily="18" charset="-122"/>
              </a:rPr>
              <a:t>游戏模式二：跑酷类音游</a:t>
            </a:r>
            <a:endParaRPr lang="en-US" altLang="zh-CN" sz="2000" dirty="0">
              <a:solidFill>
                <a:schemeClr val="accent1"/>
              </a:solidFill>
              <a:latin typeface="思源黑体 CN Medium" panose="020B0600000000000000" pitchFamily="34" charset="-122"/>
              <a:ea typeface="思源黑体 CN Medium" panose="020B0600000000000000" pitchFamily="34" charset="-122"/>
              <a:cs typeface="阿里巴巴普惠体 R" panose="00020600040101010101" pitchFamily="18" charset="-122"/>
            </a:endParaRPr>
          </a:p>
        </p:txBody>
      </p:sp>
      <p:pic>
        <p:nvPicPr>
          <p:cNvPr id="2" name="图片 1"/>
          <p:cNvPicPr>
            <a:picLocks noChangeAspect="1"/>
          </p:cNvPicPr>
          <p:nvPr/>
        </p:nvPicPr>
        <p:blipFill>
          <a:blip r:embed="rId1"/>
          <a:stretch>
            <a:fillRect/>
          </a:stretch>
        </p:blipFill>
        <p:spPr>
          <a:xfrm>
            <a:off x="384886" y="3613595"/>
            <a:ext cx="5540053" cy="2529721"/>
          </a:xfrm>
          <a:prstGeom prst="rect">
            <a:avLst/>
          </a:prstGeom>
        </p:spPr>
      </p:pic>
      <p:pic>
        <p:nvPicPr>
          <p:cNvPr id="5" name="图片 4" descr="capture_20220610215553750"/>
          <p:cNvPicPr>
            <a:picLocks noChangeAspect="1"/>
          </p:cNvPicPr>
          <p:nvPr/>
        </p:nvPicPr>
        <p:blipFill>
          <a:blip r:embed="rId2"/>
          <a:srcRect l="16809" t="25537" r="16710" b="20491"/>
          <a:stretch>
            <a:fillRect/>
          </a:stretch>
        </p:blipFill>
        <p:spPr>
          <a:xfrm>
            <a:off x="6442075" y="3595370"/>
            <a:ext cx="4765040" cy="2579370"/>
          </a:xfrm>
          <a:prstGeom prst="rect">
            <a:avLst/>
          </a:prstGeom>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文框 2"/>
          <p:cNvSpPr/>
          <p:nvPr/>
        </p:nvSpPr>
        <p:spPr>
          <a:xfrm>
            <a:off x="0" y="0"/>
            <a:ext cx="12192000" cy="6858000"/>
          </a:xfrm>
          <a:prstGeom prst="frame">
            <a:avLst>
              <a:gd name="adj1" fmla="val 11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矩形 3"/>
          <p:cNvSpPr/>
          <p:nvPr/>
        </p:nvSpPr>
        <p:spPr>
          <a:xfrm>
            <a:off x="0" y="323850"/>
            <a:ext cx="200025" cy="571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55905" y="347990"/>
            <a:ext cx="1620957" cy="523220"/>
          </a:xfrm>
          <a:prstGeom prst="rect">
            <a:avLst/>
          </a:prstGeom>
          <a:noFill/>
        </p:spPr>
        <p:txBody>
          <a:bodyPr wrap="none" rtlCol="0">
            <a:spAutoFit/>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项目动机</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endParaRPr>
          </a:p>
        </p:txBody>
      </p:sp>
      <p:grpSp>
        <p:nvGrpSpPr>
          <p:cNvPr id="22" name="组合 21"/>
          <p:cNvGrpSpPr/>
          <p:nvPr/>
        </p:nvGrpSpPr>
        <p:grpSpPr>
          <a:xfrm rot="10800000">
            <a:off x="11127416" y="5800723"/>
            <a:ext cx="800101" cy="800101"/>
            <a:chOff x="542924" y="345443"/>
            <a:chExt cx="2232026" cy="2232026"/>
          </a:xfrm>
        </p:grpSpPr>
        <p:sp>
          <p:nvSpPr>
            <p:cNvPr id="30" name="矩形: 圆角 29"/>
            <p:cNvSpPr/>
            <p:nvPr/>
          </p:nvSpPr>
          <p:spPr>
            <a:xfrm>
              <a:off x="542924" y="890905"/>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rot="5400000">
              <a:off x="-114791" y="1339043"/>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42924" y="722630"/>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rot="5400000">
              <a:off x="-36529" y="1429056"/>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90321" y="1638392"/>
            <a:ext cx="6082074" cy="3481705"/>
            <a:chOff x="1023576" y="2070735"/>
            <a:chExt cx="6082074" cy="3481705"/>
          </a:xfrm>
        </p:grpSpPr>
        <p:sp>
          <p:nvSpPr>
            <p:cNvPr id="11" name="等腰三角形 11"/>
            <p:cNvSpPr/>
            <p:nvPr/>
          </p:nvSpPr>
          <p:spPr>
            <a:xfrm>
              <a:off x="1023576" y="2432302"/>
              <a:ext cx="459105" cy="735965"/>
            </a:xfrm>
            <a:custGeom>
              <a:avLst/>
              <a:gdLst>
                <a:gd name="connsiteX0" fmla="*/ 0 w 576064"/>
                <a:gd name="connsiteY0" fmla="*/ 612068 h 612068"/>
                <a:gd name="connsiteX1" fmla="*/ 288032 w 576064"/>
                <a:gd name="connsiteY1" fmla="*/ 0 h 612068"/>
                <a:gd name="connsiteX2" fmla="*/ 576064 w 576064"/>
                <a:gd name="connsiteY2" fmla="*/ 612068 h 612068"/>
                <a:gd name="connsiteX3" fmla="*/ 0 w 576064"/>
                <a:gd name="connsiteY3" fmla="*/ 612068 h 612068"/>
                <a:gd name="connsiteX0-1" fmla="*/ 0 w 576064"/>
                <a:gd name="connsiteY0-2" fmla="*/ 612068 h 612068"/>
                <a:gd name="connsiteX1-3" fmla="*/ 2665 w 576064"/>
                <a:gd name="connsiteY1-4" fmla="*/ 0 h 612068"/>
                <a:gd name="connsiteX2-5" fmla="*/ 576064 w 576064"/>
                <a:gd name="connsiteY2-6" fmla="*/ 612068 h 612068"/>
                <a:gd name="connsiteX3-7" fmla="*/ 0 w 576064"/>
                <a:gd name="connsiteY3-8" fmla="*/ 612068 h 612068"/>
                <a:gd name="connsiteX0-9" fmla="*/ 0 w 576064"/>
                <a:gd name="connsiteY0-10" fmla="*/ 431029 h 612068"/>
                <a:gd name="connsiteX1-11" fmla="*/ 2665 w 576064"/>
                <a:gd name="connsiteY1-12" fmla="*/ 0 h 612068"/>
                <a:gd name="connsiteX2-13" fmla="*/ 576064 w 576064"/>
                <a:gd name="connsiteY2-14" fmla="*/ 612068 h 612068"/>
                <a:gd name="connsiteX3-15" fmla="*/ 0 w 576064"/>
                <a:gd name="connsiteY3-16" fmla="*/ 431029 h 612068"/>
                <a:gd name="connsiteX0-17" fmla="*/ 0 w 370477"/>
                <a:gd name="connsiteY0-18" fmla="*/ 431029 h 593657"/>
                <a:gd name="connsiteX1-19" fmla="*/ 2665 w 370477"/>
                <a:gd name="connsiteY1-20" fmla="*/ 0 h 593657"/>
                <a:gd name="connsiteX2-21" fmla="*/ 370477 w 370477"/>
                <a:gd name="connsiteY2-22" fmla="*/ 593657 h 593657"/>
                <a:gd name="connsiteX3-23" fmla="*/ 0 w 370477"/>
                <a:gd name="connsiteY3-24" fmla="*/ 431029 h 593657"/>
              </a:gdLst>
              <a:ahLst/>
              <a:cxnLst>
                <a:cxn ang="0">
                  <a:pos x="connsiteX0-1" y="connsiteY0-2"/>
                </a:cxn>
                <a:cxn ang="0">
                  <a:pos x="connsiteX1-3" y="connsiteY1-4"/>
                </a:cxn>
                <a:cxn ang="0">
                  <a:pos x="connsiteX2-5" y="connsiteY2-6"/>
                </a:cxn>
                <a:cxn ang="0">
                  <a:pos x="connsiteX3-7" y="connsiteY3-8"/>
                </a:cxn>
              </a:cxnLst>
              <a:rect l="l" t="t" r="r" b="b"/>
              <a:pathLst>
                <a:path w="370477" h="593657">
                  <a:moveTo>
                    <a:pt x="0" y="431029"/>
                  </a:moveTo>
                  <a:cubicBezTo>
                    <a:pt x="888" y="227006"/>
                    <a:pt x="1777" y="204023"/>
                    <a:pt x="2665" y="0"/>
                  </a:cubicBezTo>
                  <a:lnTo>
                    <a:pt x="370477" y="593657"/>
                  </a:lnTo>
                  <a:lnTo>
                    <a:pt x="0" y="431029"/>
                  </a:lnTo>
                  <a:close/>
                </a:path>
              </a:pathLst>
            </a:cu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2" name="等腰三角形 11"/>
            <p:cNvSpPr/>
            <p:nvPr/>
          </p:nvSpPr>
          <p:spPr>
            <a:xfrm flipH="1">
              <a:off x="3688671" y="2432302"/>
              <a:ext cx="459105" cy="735965"/>
            </a:xfrm>
            <a:custGeom>
              <a:avLst/>
              <a:gdLst>
                <a:gd name="connsiteX0" fmla="*/ 0 w 576064"/>
                <a:gd name="connsiteY0" fmla="*/ 612068 h 612068"/>
                <a:gd name="connsiteX1" fmla="*/ 288032 w 576064"/>
                <a:gd name="connsiteY1" fmla="*/ 0 h 612068"/>
                <a:gd name="connsiteX2" fmla="*/ 576064 w 576064"/>
                <a:gd name="connsiteY2" fmla="*/ 612068 h 612068"/>
                <a:gd name="connsiteX3" fmla="*/ 0 w 576064"/>
                <a:gd name="connsiteY3" fmla="*/ 612068 h 612068"/>
                <a:gd name="connsiteX0-1" fmla="*/ 0 w 576064"/>
                <a:gd name="connsiteY0-2" fmla="*/ 612068 h 612068"/>
                <a:gd name="connsiteX1-3" fmla="*/ 2665 w 576064"/>
                <a:gd name="connsiteY1-4" fmla="*/ 0 h 612068"/>
                <a:gd name="connsiteX2-5" fmla="*/ 576064 w 576064"/>
                <a:gd name="connsiteY2-6" fmla="*/ 612068 h 612068"/>
                <a:gd name="connsiteX3-7" fmla="*/ 0 w 576064"/>
                <a:gd name="connsiteY3-8" fmla="*/ 612068 h 612068"/>
                <a:gd name="connsiteX0-9" fmla="*/ 0 w 576064"/>
                <a:gd name="connsiteY0-10" fmla="*/ 431029 h 612068"/>
                <a:gd name="connsiteX1-11" fmla="*/ 2665 w 576064"/>
                <a:gd name="connsiteY1-12" fmla="*/ 0 h 612068"/>
                <a:gd name="connsiteX2-13" fmla="*/ 576064 w 576064"/>
                <a:gd name="connsiteY2-14" fmla="*/ 612068 h 612068"/>
                <a:gd name="connsiteX3-15" fmla="*/ 0 w 576064"/>
                <a:gd name="connsiteY3-16" fmla="*/ 431029 h 612068"/>
                <a:gd name="connsiteX0-17" fmla="*/ 0 w 370477"/>
                <a:gd name="connsiteY0-18" fmla="*/ 431029 h 593657"/>
                <a:gd name="connsiteX1-19" fmla="*/ 2665 w 370477"/>
                <a:gd name="connsiteY1-20" fmla="*/ 0 h 593657"/>
                <a:gd name="connsiteX2-21" fmla="*/ 370477 w 370477"/>
                <a:gd name="connsiteY2-22" fmla="*/ 593657 h 593657"/>
                <a:gd name="connsiteX3-23" fmla="*/ 0 w 370477"/>
                <a:gd name="connsiteY3-24" fmla="*/ 431029 h 593657"/>
              </a:gdLst>
              <a:ahLst/>
              <a:cxnLst>
                <a:cxn ang="0">
                  <a:pos x="connsiteX0-1" y="connsiteY0-2"/>
                </a:cxn>
                <a:cxn ang="0">
                  <a:pos x="connsiteX1-3" y="connsiteY1-4"/>
                </a:cxn>
                <a:cxn ang="0">
                  <a:pos x="connsiteX2-5" y="connsiteY2-6"/>
                </a:cxn>
                <a:cxn ang="0">
                  <a:pos x="connsiteX3-7" y="connsiteY3-8"/>
                </a:cxn>
              </a:cxnLst>
              <a:rect l="l" t="t" r="r" b="b"/>
              <a:pathLst>
                <a:path w="370477" h="593657">
                  <a:moveTo>
                    <a:pt x="0" y="431029"/>
                  </a:moveTo>
                  <a:cubicBezTo>
                    <a:pt x="888" y="227006"/>
                    <a:pt x="1777" y="204023"/>
                    <a:pt x="2665" y="0"/>
                  </a:cubicBezTo>
                  <a:lnTo>
                    <a:pt x="370477" y="593657"/>
                  </a:lnTo>
                  <a:lnTo>
                    <a:pt x="0" y="431029"/>
                  </a:lnTo>
                  <a:close/>
                </a:path>
              </a:pathLst>
            </a:cu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3" name="矩形 12"/>
            <p:cNvSpPr/>
            <p:nvPr/>
          </p:nvSpPr>
          <p:spPr>
            <a:xfrm>
              <a:off x="1285875" y="2070735"/>
              <a:ext cx="2588895" cy="3481705"/>
            </a:xfrm>
            <a:prstGeom prst="rect">
              <a:avLst/>
            </a:prstGeom>
            <a:solidFill>
              <a:schemeClr val="bg1"/>
            </a:solidFill>
            <a:ln w="10795" cap="flat" cmpd="sng" algn="ctr">
              <a:gradFill>
                <a:gsLst>
                  <a:gs pos="100000">
                    <a:sysClr val="window" lastClr="FFFFFF">
                      <a:lumMod val="85000"/>
                    </a:sysClr>
                  </a:gs>
                  <a:gs pos="0">
                    <a:sysClr val="window" lastClr="FFFFFF"/>
                  </a:gs>
                </a:gsLst>
                <a:lin ang="2700000" scaled="0"/>
              </a:grad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 lastClr="FFFFFF"/>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4" name="矩形 13"/>
            <p:cNvSpPr/>
            <p:nvPr/>
          </p:nvSpPr>
          <p:spPr>
            <a:xfrm>
              <a:off x="1023576" y="2432302"/>
              <a:ext cx="3124200" cy="535940"/>
            </a:xfrm>
            <a:prstGeom prst="rect">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5" name="文本框 15"/>
            <p:cNvSpPr txBox="1"/>
            <p:nvPr/>
          </p:nvSpPr>
          <p:spPr>
            <a:xfrm>
              <a:off x="1560830" y="3205389"/>
              <a:ext cx="2038350" cy="430887"/>
            </a:xfrm>
            <a:prstGeom prst="rect">
              <a:avLst/>
            </a:prstGeom>
            <a:noFill/>
          </p:spPr>
          <p:txBody>
            <a:bodyPr wrap="square" rtlCol="0">
              <a:spAutoFit/>
            </a:bodyPr>
            <a:lstStyle/>
            <a:p>
              <a:pPr algn="ctr" defTabSz="914400">
                <a:defRPr/>
              </a:pPr>
              <a:r>
                <a:rPr lang="zh-CN" altLang="en-US" sz="2200" kern="0" dirty="0">
                  <a:solidFill>
                    <a:sysClr val="window" lastClr="FFFF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添加标题文本</a:t>
              </a:r>
              <a:endParaRPr lang="zh-CN" altLang="en-US" sz="2200" kern="0" dirty="0">
                <a:solidFill>
                  <a:sysClr val="window" lastClr="FFFF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6" name="文本框 15"/>
            <p:cNvSpPr txBox="1"/>
            <p:nvPr/>
          </p:nvSpPr>
          <p:spPr>
            <a:xfrm>
              <a:off x="5067300" y="3236166"/>
              <a:ext cx="2038350" cy="400110"/>
            </a:xfrm>
            <a:prstGeom prst="rect">
              <a:avLst/>
            </a:prstGeom>
            <a:noFill/>
          </p:spPr>
          <p:txBody>
            <a:bodyPr wrap="square" rtlCol="0">
              <a:spAutoFit/>
            </a:bodyPr>
            <a:lstStyle>
              <a:defPPr>
                <a:defRPr lang="zh-CN"/>
              </a:defPPr>
              <a:lvl1pPr algn="ctr">
                <a:defRPr sz="2000" kern="0">
                  <a:solidFill>
                    <a:sysClr val="window" lastClr="FFFFFF"/>
                  </a:solidFill>
                  <a:latin typeface="+mj-ea"/>
                  <a:ea typeface="+mj-ea"/>
                  <a:cs typeface="思源宋体" panose="02020400000000000000" charset="-122"/>
                </a:defRPr>
              </a:lvl1pPr>
            </a:lstStyle>
            <a:p>
              <a:pPr>
                <a:defRPr/>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添加标文本</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8" name="文本框 27"/>
            <p:cNvSpPr txBox="1"/>
            <p:nvPr/>
          </p:nvSpPr>
          <p:spPr>
            <a:xfrm>
              <a:off x="1462204" y="3088390"/>
              <a:ext cx="2246944" cy="1938020"/>
            </a:xfrm>
            <a:prstGeom prst="rect">
              <a:avLst/>
            </a:prstGeom>
            <a:noFill/>
          </p:spPr>
          <p:txBody>
            <a:bodyPr wrap="square" rtlCol="0">
              <a:spAutoFit/>
            </a:bodyPr>
            <a:lstStyle/>
            <a:p>
              <a:pPr>
                <a:lnSpc>
                  <a:spcPct val="150000"/>
                </a:lnSpc>
              </a:pPr>
              <a:r>
                <a:rPr lang="zh-CN" altLang="en-US" sz="1600" dirty="0">
                  <a:solidFill>
                    <a:schemeClr val="accent1"/>
                  </a:solidFill>
                  <a:latin typeface="思源黑体 CN Medium" panose="020B0600000000000000" pitchFamily="34" charset="-122"/>
                  <a:ea typeface="思源黑体 CN Medium" panose="020B0600000000000000" pitchFamily="34" charset="-122"/>
                  <a:cs typeface="阿里巴巴普惠体 R" panose="00020600040101010101" pitchFamily="18" charset="-122"/>
                </a:rPr>
                <a:t>该项目旨在解决传统国粹</a:t>
              </a:r>
              <a:r>
                <a:rPr lang="en-US" altLang="zh-CN" sz="1600" dirty="0">
                  <a:solidFill>
                    <a:schemeClr val="accent1"/>
                  </a:solidFill>
                  <a:latin typeface="思源黑体 CN Medium" panose="020B0600000000000000" pitchFamily="34" charset="-122"/>
                  <a:ea typeface="思源黑体 CN Medium" panose="020B0600000000000000" pitchFamily="34" charset="-122"/>
                  <a:cs typeface="阿里巴巴普惠体 R" panose="00020600040101010101" pitchFamily="18" charset="-122"/>
                </a:rPr>
                <a:t>——</a:t>
              </a:r>
              <a:r>
                <a:rPr lang="zh-CN" altLang="en-US" sz="1600" dirty="0">
                  <a:solidFill>
                    <a:schemeClr val="accent1"/>
                  </a:solidFill>
                  <a:latin typeface="思源黑体 CN Medium" panose="020B0600000000000000" pitchFamily="34" charset="-122"/>
                  <a:ea typeface="思源黑体 CN Medium" panose="020B0600000000000000" pitchFamily="34" charset="-122"/>
                  <a:cs typeface="阿里巴巴普惠体 R" panose="00020600040101010101" pitchFamily="18" charset="-122"/>
                </a:rPr>
                <a:t>京剧在青年群体中认知度较低的问题，将京剧以一种顺应时代发展的方式呈现出来。</a:t>
              </a:r>
              <a:endParaRPr lang="en-US" altLang="zh-CN" sz="1600" dirty="0">
                <a:solidFill>
                  <a:schemeClr val="accent1"/>
                </a:solidFill>
                <a:latin typeface="思源黑体 CN Medium" panose="020B0600000000000000" pitchFamily="34" charset="-122"/>
                <a:ea typeface="思源黑体 CN Medium" panose="020B0600000000000000" pitchFamily="34" charset="-122"/>
                <a:cs typeface="阿里巴巴普惠体 R" panose="00020600040101010101" pitchFamily="18" charset="-122"/>
              </a:endParaRPr>
            </a:p>
          </p:txBody>
        </p:sp>
        <p:sp>
          <p:nvSpPr>
            <p:cNvPr id="38" name="文本框 15"/>
            <p:cNvSpPr txBox="1"/>
            <p:nvPr/>
          </p:nvSpPr>
          <p:spPr>
            <a:xfrm>
              <a:off x="1388333" y="2416355"/>
              <a:ext cx="2432007" cy="523220"/>
            </a:xfrm>
            <a:prstGeom prst="rect">
              <a:avLst/>
            </a:prstGeom>
            <a:noFill/>
          </p:spPr>
          <p:txBody>
            <a:bodyPr wrap="square" rtlCol="0">
              <a:spAutoFit/>
            </a:bodyPr>
            <a:lstStyle>
              <a:defPPr>
                <a:defRPr lang="zh-CN"/>
              </a:defPPr>
              <a:lvl1pPr algn="ctr">
                <a:defRPr sz="2000" kern="0">
                  <a:solidFill>
                    <a:sysClr val="window" lastClr="FFFFFF"/>
                  </a:solidFill>
                  <a:latin typeface="+mj-ea"/>
                  <a:ea typeface="+mj-ea"/>
                  <a:cs typeface="思源宋体" panose="02020400000000000000" charset="-122"/>
                </a:defRPr>
              </a:lvl1pPr>
            </a:lstStyle>
            <a:p>
              <a:pPr>
                <a:defRPr/>
              </a:pPr>
              <a:r>
                <a:rPr lang="zh-CN" altLang="en-US"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项目解决问题</a:t>
              </a:r>
              <a:endParaRPr lang="zh-CN" altLang="en-US"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grpSp>
        <p:nvGrpSpPr>
          <p:cNvPr id="39" name="组合 38"/>
          <p:cNvGrpSpPr/>
          <p:nvPr/>
        </p:nvGrpSpPr>
        <p:grpSpPr>
          <a:xfrm>
            <a:off x="5814799" y="1638574"/>
            <a:ext cx="6082074" cy="3481705"/>
            <a:chOff x="1023576" y="2070735"/>
            <a:chExt cx="6082074" cy="3481705"/>
          </a:xfrm>
        </p:grpSpPr>
        <p:sp>
          <p:nvSpPr>
            <p:cNvPr id="40" name="等腰三角形 11"/>
            <p:cNvSpPr/>
            <p:nvPr/>
          </p:nvSpPr>
          <p:spPr>
            <a:xfrm>
              <a:off x="1023576" y="2432302"/>
              <a:ext cx="459105" cy="735965"/>
            </a:xfrm>
            <a:custGeom>
              <a:avLst/>
              <a:gdLst>
                <a:gd name="connsiteX0" fmla="*/ 0 w 576064"/>
                <a:gd name="connsiteY0" fmla="*/ 612068 h 612068"/>
                <a:gd name="connsiteX1" fmla="*/ 288032 w 576064"/>
                <a:gd name="connsiteY1" fmla="*/ 0 h 612068"/>
                <a:gd name="connsiteX2" fmla="*/ 576064 w 576064"/>
                <a:gd name="connsiteY2" fmla="*/ 612068 h 612068"/>
                <a:gd name="connsiteX3" fmla="*/ 0 w 576064"/>
                <a:gd name="connsiteY3" fmla="*/ 612068 h 612068"/>
                <a:gd name="connsiteX0-1" fmla="*/ 0 w 576064"/>
                <a:gd name="connsiteY0-2" fmla="*/ 612068 h 612068"/>
                <a:gd name="connsiteX1-3" fmla="*/ 2665 w 576064"/>
                <a:gd name="connsiteY1-4" fmla="*/ 0 h 612068"/>
                <a:gd name="connsiteX2-5" fmla="*/ 576064 w 576064"/>
                <a:gd name="connsiteY2-6" fmla="*/ 612068 h 612068"/>
                <a:gd name="connsiteX3-7" fmla="*/ 0 w 576064"/>
                <a:gd name="connsiteY3-8" fmla="*/ 612068 h 612068"/>
                <a:gd name="connsiteX0-9" fmla="*/ 0 w 576064"/>
                <a:gd name="connsiteY0-10" fmla="*/ 431029 h 612068"/>
                <a:gd name="connsiteX1-11" fmla="*/ 2665 w 576064"/>
                <a:gd name="connsiteY1-12" fmla="*/ 0 h 612068"/>
                <a:gd name="connsiteX2-13" fmla="*/ 576064 w 576064"/>
                <a:gd name="connsiteY2-14" fmla="*/ 612068 h 612068"/>
                <a:gd name="connsiteX3-15" fmla="*/ 0 w 576064"/>
                <a:gd name="connsiteY3-16" fmla="*/ 431029 h 612068"/>
                <a:gd name="connsiteX0-17" fmla="*/ 0 w 370477"/>
                <a:gd name="connsiteY0-18" fmla="*/ 431029 h 593657"/>
                <a:gd name="connsiteX1-19" fmla="*/ 2665 w 370477"/>
                <a:gd name="connsiteY1-20" fmla="*/ 0 h 593657"/>
                <a:gd name="connsiteX2-21" fmla="*/ 370477 w 370477"/>
                <a:gd name="connsiteY2-22" fmla="*/ 593657 h 593657"/>
                <a:gd name="connsiteX3-23" fmla="*/ 0 w 370477"/>
                <a:gd name="connsiteY3-24" fmla="*/ 431029 h 593657"/>
              </a:gdLst>
              <a:ahLst/>
              <a:cxnLst>
                <a:cxn ang="0">
                  <a:pos x="connsiteX0-1" y="connsiteY0-2"/>
                </a:cxn>
                <a:cxn ang="0">
                  <a:pos x="connsiteX1-3" y="connsiteY1-4"/>
                </a:cxn>
                <a:cxn ang="0">
                  <a:pos x="connsiteX2-5" y="connsiteY2-6"/>
                </a:cxn>
                <a:cxn ang="0">
                  <a:pos x="connsiteX3-7" y="connsiteY3-8"/>
                </a:cxn>
              </a:cxnLst>
              <a:rect l="l" t="t" r="r" b="b"/>
              <a:pathLst>
                <a:path w="370477" h="593657">
                  <a:moveTo>
                    <a:pt x="0" y="431029"/>
                  </a:moveTo>
                  <a:cubicBezTo>
                    <a:pt x="888" y="227006"/>
                    <a:pt x="1777" y="204023"/>
                    <a:pt x="2665" y="0"/>
                  </a:cubicBezTo>
                  <a:lnTo>
                    <a:pt x="370477" y="593657"/>
                  </a:lnTo>
                  <a:lnTo>
                    <a:pt x="0" y="431029"/>
                  </a:lnTo>
                  <a:close/>
                </a:path>
              </a:pathLst>
            </a:cu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1" name="等腰三角形 11"/>
            <p:cNvSpPr/>
            <p:nvPr/>
          </p:nvSpPr>
          <p:spPr>
            <a:xfrm flipH="1">
              <a:off x="3688671" y="2432302"/>
              <a:ext cx="459105" cy="735965"/>
            </a:xfrm>
            <a:custGeom>
              <a:avLst/>
              <a:gdLst>
                <a:gd name="connsiteX0" fmla="*/ 0 w 576064"/>
                <a:gd name="connsiteY0" fmla="*/ 612068 h 612068"/>
                <a:gd name="connsiteX1" fmla="*/ 288032 w 576064"/>
                <a:gd name="connsiteY1" fmla="*/ 0 h 612068"/>
                <a:gd name="connsiteX2" fmla="*/ 576064 w 576064"/>
                <a:gd name="connsiteY2" fmla="*/ 612068 h 612068"/>
                <a:gd name="connsiteX3" fmla="*/ 0 w 576064"/>
                <a:gd name="connsiteY3" fmla="*/ 612068 h 612068"/>
                <a:gd name="connsiteX0-1" fmla="*/ 0 w 576064"/>
                <a:gd name="connsiteY0-2" fmla="*/ 612068 h 612068"/>
                <a:gd name="connsiteX1-3" fmla="*/ 2665 w 576064"/>
                <a:gd name="connsiteY1-4" fmla="*/ 0 h 612068"/>
                <a:gd name="connsiteX2-5" fmla="*/ 576064 w 576064"/>
                <a:gd name="connsiteY2-6" fmla="*/ 612068 h 612068"/>
                <a:gd name="connsiteX3-7" fmla="*/ 0 w 576064"/>
                <a:gd name="connsiteY3-8" fmla="*/ 612068 h 612068"/>
                <a:gd name="connsiteX0-9" fmla="*/ 0 w 576064"/>
                <a:gd name="connsiteY0-10" fmla="*/ 431029 h 612068"/>
                <a:gd name="connsiteX1-11" fmla="*/ 2665 w 576064"/>
                <a:gd name="connsiteY1-12" fmla="*/ 0 h 612068"/>
                <a:gd name="connsiteX2-13" fmla="*/ 576064 w 576064"/>
                <a:gd name="connsiteY2-14" fmla="*/ 612068 h 612068"/>
                <a:gd name="connsiteX3-15" fmla="*/ 0 w 576064"/>
                <a:gd name="connsiteY3-16" fmla="*/ 431029 h 612068"/>
                <a:gd name="connsiteX0-17" fmla="*/ 0 w 370477"/>
                <a:gd name="connsiteY0-18" fmla="*/ 431029 h 593657"/>
                <a:gd name="connsiteX1-19" fmla="*/ 2665 w 370477"/>
                <a:gd name="connsiteY1-20" fmla="*/ 0 h 593657"/>
                <a:gd name="connsiteX2-21" fmla="*/ 370477 w 370477"/>
                <a:gd name="connsiteY2-22" fmla="*/ 593657 h 593657"/>
                <a:gd name="connsiteX3-23" fmla="*/ 0 w 370477"/>
                <a:gd name="connsiteY3-24" fmla="*/ 431029 h 593657"/>
              </a:gdLst>
              <a:ahLst/>
              <a:cxnLst>
                <a:cxn ang="0">
                  <a:pos x="connsiteX0-1" y="connsiteY0-2"/>
                </a:cxn>
                <a:cxn ang="0">
                  <a:pos x="connsiteX1-3" y="connsiteY1-4"/>
                </a:cxn>
                <a:cxn ang="0">
                  <a:pos x="connsiteX2-5" y="connsiteY2-6"/>
                </a:cxn>
                <a:cxn ang="0">
                  <a:pos x="connsiteX3-7" y="connsiteY3-8"/>
                </a:cxn>
              </a:cxnLst>
              <a:rect l="l" t="t" r="r" b="b"/>
              <a:pathLst>
                <a:path w="370477" h="593657">
                  <a:moveTo>
                    <a:pt x="0" y="431029"/>
                  </a:moveTo>
                  <a:cubicBezTo>
                    <a:pt x="888" y="227006"/>
                    <a:pt x="1777" y="204023"/>
                    <a:pt x="2665" y="0"/>
                  </a:cubicBezTo>
                  <a:lnTo>
                    <a:pt x="370477" y="593657"/>
                  </a:lnTo>
                  <a:lnTo>
                    <a:pt x="0" y="431029"/>
                  </a:lnTo>
                  <a:close/>
                </a:path>
              </a:pathLst>
            </a:cu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2" name="矩形 41"/>
            <p:cNvSpPr/>
            <p:nvPr/>
          </p:nvSpPr>
          <p:spPr>
            <a:xfrm>
              <a:off x="1285875" y="2070735"/>
              <a:ext cx="2588895" cy="3481705"/>
            </a:xfrm>
            <a:prstGeom prst="rect">
              <a:avLst/>
            </a:prstGeom>
            <a:solidFill>
              <a:schemeClr val="bg1"/>
            </a:solidFill>
            <a:ln w="10795" cap="flat" cmpd="sng" algn="ctr">
              <a:gradFill>
                <a:gsLst>
                  <a:gs pos="100000">
                    <a:sysClr val="window" lastClr="FFFFFF">
                      <a:lumMod val="85000"/>
                    </a:sysClr>
                  </a:gs>
                  <a:gs pos="0">
                    <a:sysClr val="window" lastClr="FFFFFF"/>
                  </a:gs>
                </a:gsLst>
                <a:lin ang="2700000" scaled="0"/>
              </a:grad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 lastClr="FFFFFF"/>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3" name="矩形 42"/>
            <p:cNvSpPr/>
            <p:nvPr/>
          </p:nvSpPr>
          <p:spPr>
            <a:xfrm>
              <a:off x="1023576" y="2432302"/>
              <a:ext cx="3124200" cy="535940"/>
            </a:xfrm>
            <a:prstGeom prst="rect">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4" name="文本框 15"/>
            <p:cNvSpPr txBox="1"/>
            <p:nvPr/>
          </p:nvSpPr>
          <p:spPr>
            <a:xfrm>
              <a:off x="1560830" y="3205389"/>
              <a:ext cx="2038350" cy="430887"/>
            </a:xfrm>
            <a:prstGeom prst="rect">
              <a:avLst/>
            </a:prstGeom>
            <a:noFill/>
          </p:spPr>
          <p:txBody>
            <a:bodyPr wrap="square" rtlCol="0">
              <a:spAutoFit/>
            </a:bodyPr>
            <a:lstStyle/>
            <a:p>
              <a:pPr algn="ctr" defTabSz="914400">
                <a:defRPr/>
              </a:pPr>
              <a:r>
                <a:rPr lang="zh-CN" altLang="en-US" sz="2200" kern="0" dirty="0">
                  <a:solidFill>
                    <a:sysClr val="window" lastClr="FFFF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添加标题文本</a:t>
              </a:r>
              <a:endParaRPr lang="zh-CN" altLang="en-US" sz="2200" kern="0" dirty="0">
                <a:solidFill>
                  <a:sysClr val="window" lastClr="FFFF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5" name="文本框 15"/>
            <p:cNvSpPr txBox="1"/>
            <p:nvPr/>
          </p:nvSpPr>
          <p:spPr>
            <a:xfrm>
              <a:off x="5067300" y="3236166"/>
              <a:ext cx="2038350" cy="400110"/>
            </a:xfrm>
            <a:prstGeom prst="rect">
              <a:avLst/>
            </a:prstGeom>
            <a:noFill/>
          </p:spPr>
          <p:txBody>
            <a:bodyPr wrap="square" rtlCol="0">
              <a:spAutoFit/>
            </a:bodyPr>
            <a:lstStyle>
              <a:defPPr>
                <a:defRPr lang="zh-CN"/>
              </a:defPPr>
              <a:lvl1pPr algn="ctr">
                <a:defRPr sz="2000" kern="0">
                  <a:solidFill>
                    <a:sysClr val="window" lastClr="FFFFFF"/>
                  </a:solidFill>
                  <a:latin typeface="+mj-ea"/>
                  <a:ea typeface="+mj-ea"/>
                  <a:cs typeface="思源宋体" panose="02020400000000000000" charset="-122"/>
                </a:defRPr>
              </a:lvl1pPr>
            </a:lstStyle>
            <a:p>
              <a:pPr>
                <a:defRPr/>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添加标文本</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46" name="文本框 45"/>
            <p:cNvSpPr txBox="1"/>
            <p:nvPr/>
          </p:nvSpPr>
          <p:spPr>
            <a:xfrm>
              <a:off x="1461074" y="3168266"/>
              <a:ext cx="2237861" cy="1161536"/>
            </a:xfrm>
            <a:prstGeom prst="rect">
              <a:avLst/>
            </a:prstGeom>
            <a:noFill/>
          </p:spPr>
          <p:txBody>
            <a:bodyPr wrap="square" rtlCol="0">
              <a:spAutoFit/>
            </a:bodyPr>
            <a:lstStyle/>
            <a:p>
              <a:pPr>
                <a:lnSpc>
                  <a:spcPct val="150000"/>
                </a:lnSpc>
              </a:pPr>
              <a:r>
                <a:rPr lang="zh-CN" altLang="en-US" sz="1600" dirty="0">
                  <a:solidFill>
                    <a:schemeClr val="accent1"/>
                  </a:solidFill>
                  <a:ea typeface="思源黑体 CN Medium" panose="020B0600000000000000" pitchFamily="34" charset="-122"/>
                </a:rPr>
                <a:t>该项目的目标用户为热爱玩游戏或需要游戏调剂生活的青少年群体。</a:t>
              </a:r>
              <a:endParaRPr lang="en-US" altLang="zh-CN" sz="1600" dirty="0">
                <a:solidFill>
                  <a:schemeClr val="accent1"/>
                </a:solidFill>
                <a:ea typeface="思源黑体 CN Medium" panose="020B0600000000000000" pitchFamily="34" charset="-122"/>
              </a:endParaRPr>
            </a:p>
          </p:txBody>
        </p:sp>
        <p:sp>
          <p:nvSpPr>
            <p:cNvPr id="47" name="文本框 15"/>
            <p:cNvSpPr txBox="1"/>
            <p:nvPr/>
          </p:nvSpPr>
          <p:spPr>
            <a:xfrm>
              <a:off x="1566501" y="2419984"/>
              <a:ext cx="2038350" cy="523220"/>
            </a:xfrm>
            <a:prstGeom prst="rect">
              <a:avLst/>
            </a:prstGeom>
            <a:noFill/>
          </p:spPr>
          <p:txBody>
            <a:bodyPr wrap="square" rtlCol="0">
              <a:spAutoFit/>
            </a:bodyPr>
            <a:lstStyle>
              <a:defPPr>
                <a:defRPr lang="zh-CN"/>
              </a:defPPr>
              <a:lvl1pPr algn="ctr">
                <a:defRPr sz="2000" kern="0">
                  <a:solidFill>
                    <a:sysClr val="window" lastClr="FFFFFF"/>
                  </a:solidFill>
                  <a:latin typeface="+mj-ea"/>
                  <a:ea typeface="+mj-ea"/>
                  <a:cs typeface="思源宋体" panose="02020400000000000000" charset="-122"/>
                </a:defRPr>
              </a:lvl1pPr>
            </a:lstStyle>
            <a:p>
              <a:pPr>
                <a:defRPr/>
              </a:pPr>
              <a:r>
                <a:rPr lang="zh-CN" altLang="en-US"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目标用户</a:t>
              </a:r>
              <a:endParaRPr lang="zh-CN" altLang="en-US"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grpSp>
        <p:nvGrpSpPr>
          <p:cNvPr id="48" name="组合 47"/>
          <p:cNvGrpSpPr/>
          <p:nvPr/>
        </p:nvGrpSpPr>
        <p:grpSpPr>
          <a:xfrm>
            <a:off x="8913495" y="1628775"/>
            <a:ext cx="3136900" cy="3614420"/>
            <a:chOff x="1023576" y="2070735"/>
            <a:chExt cx="3124200" cy="3481705"/>
          </a:xfrm>
        </p:grpSpPr>
        <p:sp>
          <p:nvSpPr>
            <p:cNvPr id="49" name="等腰三角形 11"/>
            <p:cNvSpPr/>
            <p:nvPr/>
          </p:nvSpPr>
          <p:spPr>
            <a:xfrm>
              <a:off x="1023576" y="2432302"/>
              <a:ext cx="459105" cy="735965"/>
            </a:xfrm>
            <a:custGeom>
              <a:avLst/>
              <a:gdLst>
                <a:gd name="connsiteX0" fmla="*/ 0 w 576064"/>
                <a:gd name="connsiteY0" fmla="*/ 612068 h 612068"/>
                <a:gd name="connsiteX1" fmla="*/ 288032 w 576064"/>
                <a:gd name="connsiteY1" fmla="*/ 0 h 612068"/>
                <a:gd name="connsiteX2" fmla="*/ 576064 w 576064"/>
                <a:gd name="connsiteY2" fmla="*/ 612068 h 612068"/>
                <a:gd name="connsiteX3" fmla="*/ 0 w 576064"/>
                <a:gd name="connsiteY3" fmla="*/ 612068 h 612068"/>
                <a:gd name="connsiteX0-1" fmla="*/ 0 w 576064"/>
                <a:gd name="connsiteY0-2" fmla="*/ 612068 h 612068"/>
                <a:gd name="connsiteX1-3" fmla="*/ 2665 w 576064"/>
                <a:gd name="connsiteY1-4" fmla="*/ 0 h 612068"/>
                <a:gd name="connsiteX2-5" fmla="*/ 576064 w 576064"/>
                <a:gd name="connsiteY2-6" fmla="*/ 612068 h 612068"/>
                <a:gd name="connsiteX3-7" fmla="*/ 0 w 576064"/>
                <a:gd name="connsiteY3-8" fmla="*/ 612068 h 612068"/>
                <a:gd name="connsiteX0-9" fmla="*/ 0 w 576064"/>
                <a:gd name="connsiteY0-10" fmla="*/ 431029 h 612068"/>
                <a:gd name="connsiteX1-11" fmla="*/ 2665 w 576064"/>
                <a:gd name="connsiteY1-12" fmla="*/ 0 h 612068"/>
                <a:gd name="connsiteX2-13" fmla="*/ 576064 w 576064"/>
                <a:gd name="connsiteY2-14" fmla="*/ 612068 h 612068"/>
                <a:gd name="connsiteX3-15" fmla="*/ 0 w 576064"/>
                <a:gd name="connsiteY3-16" fmla="*/ 431029 h 612068"/>
                <a:gd name="connsiteX0-17" fmla="*/ 0 w 370477"/>
                <a:gd name="connsiteY0-18" fmla="*/ 431029 h 593657"/>
                <a:gd name="connsiteX1-19" fmla="*/ 2665 w 370477"/>
                <a:gd name="connsiteY1-20" fmla="*/ 0 h 593657"/>
                <a:gd name="connsiteX2-21" fmla="*/ 370477 w 370477"/>
                <a:gd name="connsiteY2-22" fmla="*/ 593657 h 593657"/>
                <a:gd name="connsiteX3-23" fmla="*/ 0 w 370477"/>
                <a:gd name="connsiteY3-24" fmla="*/ 431029 h 593657"/>
              </a:gdLst>
              <a:ahLst/>
              <a:cxnLst>
                <a:cxn ang="0">
                  <a:pos x="connsiteX0-1" y="connsiteY0-2"/>
                </a:cxn>
                <a:cxn ang="0">
                  <a:pos x="connsiteX1-3" y="connsiteY1-4"/>
                </a:cxn>
                <a:cxn ang="0">
                  <a:pos x="connsiteX2-5" y="connsiteY2-6"/>
                </a:cxn>
                <a:cxn ang="0">
                  <a:pos x="connsiteX3-7" y="connsiteY3-8"/>
                </a:cxn>
              </a:cxnLst>
              <a:rect l="l" t="t" r="r" b="b"/>
              <a:pathLst>
                <a:path w="370477" h="593657">
                  <a:moveTo>
                    <a:pt x="0" y="431029"/>
                  </a:moveTo>
                  <a:cubicBezTo>
                    <a:pt x="888" y="227006"/>
                    <a:pt x="1777" y="204023"/>
                    <a:pt x="2665" y="0"/>
                  </a:cubicBezTo>
                  <a:lnTo>
                    <a:pt x="370477" y="593657"/>
                  </a:lnTo>
                  <a:lnTo>
                    <a:pt x="0" y="431029"/>
                  </a:lnTo>
                  <a:close/>
                </a:path>
              </a:pathLst>
            </a:cu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0" name="等腰三角形 11"/>
            <p:cNvSpPr/>
            <p:nvPr/>
          </p:nvSpPr>
          <p:spPr>
            <a:xfrm flipH="1">
              <a:off x="3688671" y="2432302"/>
              <a:ext cx="459105" cy="735965"/>
            </a:xfrm>
            <a:custGeom>
              <a:avLst/>
              <a:gdLst>
                <a:gd name="connsiteX0" fmla="*/ 0 w 576064"/>
                <a:gd name="connsiteY0" fmla="*/ 612068 h 612068"/>
                <a:gd name="connsiteX1" fmla="*/ 288032 w 576064"/>
                <a:gd name="connsiteY1" fmla="*/ 0 h 612068"/>
                <a:gd name="connsiteX2" fmla="*/ 576064 w 576064"/>
                <a:gd name="connsiteY2" fmla="*/ 612068 h 612068"/>
                <a:gd name="connsiteX3" fmla="*/ 0 w 576064"/>
                <a:gd name="connsiteY3" fmla="*/ 612068 h 612068"/>
                <a:gd name="connsiteX0-1" fmla="*/ 0 w 576064"/>
                <a:gd name="connsiteY0-2" fmla="*/ 612068 h 612068"/>
                <a:gd name="connsiteX1-3" fmla="*/ 2665 w 576064"/>
                <a:gd name="connsiteY1-4" fmla="*/ 0 h 612068"/>
                <a:gd name="connsiteX2-5" fmla="*/ 576064 w 576064"/>
                <a:gd name="connsiteY2-6" fmla="*/ 612068 h 612068"/>
                <a:gd name="connsiteX3-7" fmla="*/ 0 w 576064"/>
                <a:gd name="connsiteY3-8" fmla="*/ 612068 h 612068"/>
                <a:gd name="connsiteX0-9" fmla="*/ 0 w 576064"/>
                <a:gd name="connsiteY0-10" fmla="*/ 431029 h 612068"/>
                <a:gd name="connsiteX1-11" fmla="*/ 2665 w 576064"/>
                <a:gd name="connsiteY1-12" fmla="*/ 0 h 612068"/>
                <a:gd name="connsiteX2-13" fmla="*/ 576064 w 576064"/>
                <a:gd name="connsiteY2-14" fmla="*/ 612068 h 612068"/>
                <a:gd name="connsiteX3-15" fmla="*/ 0 w 576064"/>
                <a:gd name="connsiteY3-16" fmla="*/ 431029 h 612068"/>
                <a:gd name="connsiteX0-17" fmla="*/ 0 w 370477"/>
                <a:gd name="connsiteY0-18" fmla="*/ 431029 h 593657"/>
                <a:gd name="connsiteX1-19" fmla="*/ 2665 w 370477"/>
                <a:gd name="connsiteY1-20" fmla="*/ 0 h 593657"/>
                <a:gd name="connsiteX2-21" fmla="*/ 370477 w 370477"/>
                <a:gd name="connsiteY2-22" fmla="*/ 593657 h 593657"/>
                <a:gd name="connsiteX3-23" fmla="*/ 0 w 370477"/>
                <a:gd name="connsiteY3-24" fmla="*/ 431029 h 593657"/>
              </a:gdLst>
              <a:ahLst/>
              <a:cxnLst>
                <a:cxn ang="0">
                  <a:pos x="connsiteX0-1" y="connsiteY0-2"/>
                </a:cxn>
                <a:cxn ang="0">
                  <a:pos x="connsiteX1-3" y="connsiteY1-4"/>
                </a:cxn>
                <a:cxn ang="0">
                  <a:pos x="connsiteX2-5" y="connsiteY2-6"/>
                </a:cxn>
                <a:cxn ang="0">
                  <a:pos x="connsiteX3-7" y="connsiteY3-8"/>
                </a:cxn>
              </a:cxnLst>
              <a:rect l="l" t="t" r="r" b="b"/>
              <a:pathLst>
                <a:path w="370477" h="593657">
                  <a:moveTo>
                    <a:pt x="0" y="431029"/>
                  </a:moveTo>
                  <a:cubicBezTo>
                    <a:pt x="888" y="227006"/>
                    <a:pt x="1777" y="204023"/>
                    <a:pt x="2665" y="0"/>
                  </a:cubicBezTo>
                  <a:lnTo>
                    <a:pt x="370477" y="593657"/>
                  </a:lnTo>
                  <a:lnTo>
                    <a:pt x="0" y="431029"/>
                  </a:lnTo>
                  <a:close/>
                </a:path>
              </a:pathLst>
            </a:cu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1" name="矩形 50"/>
            <p:cNvSpPr/>
            <p:nvPr/>
          </p:nvSpPr>
          <p:spPr>
            <a:xfrm>
              <a:off x="1285875" y="2070735"/>
              <a:ext cx="2588895" cy="3481705"/>
            </a:xfrm>
            <a:prstGeom prst="rect">
              <a:avLst/>
            </a:prstGeom>
            <a:solidFill>
              <a:schemeClr val="bg1"/>
            </a:solidFill>
            <a:ln w="10795" cap="flat" cmpd="sng" algn="ctr">
              <a:gradFill>
                <a:gsLst>
                  <a:gs pos="100000">
                    <a:sysClr val="window" lastClr="FFFFFF">
                      <a:lumMod val="85000"/>
                    </a:sysClr>
                  </a:gs>
                  <a:gs pos="0">
                    <a:sysClr val="window" lastClr="FFFFFF"/>
                  </a:gs>
                </a:gsLst>
                <a:lin ang="2700000" scaled="0"/>
              </a:grad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 lastClr="FFFFFF"/>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2" name="矩形 51"/>
            <p:cNvSpPr/>
            <p:nvPr/>
          </p:nvSpPr>
          <p:spPr>
            <a:xfrm>
              <a:off x="1023576" y="2432302"/>
              <a:ext cx="3124200" cy="535940"/>
            </a:xfrm>
            <a:prstGeom prst="rect">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3" name="文本框 15"/>
            <p:cNvSpPr txBox="1"/>
            <p:nvPr/>
          </p:nvSpPr>
          <p:spPr>
            <a:xfrm>
              <a:off x="1560830" y="3205389"/>
              <a:ext cx="2038350" cy="414110"/>
            </a:xfrm>
            <a:prstGeom prst="rect">
              <a:avLst/>
            </a:prstGeom>
            <a:noFill/>
          </p:spPr>
          <p:txBody>
            <a:bodyPr wrap="square" rtlCol="0">
              <a:spAutoFit/>
            </a:bodyPr>
            <a:lstStyle/>
            <a:p>
              <a:pPr algn="ctr" defTabSz="914400">
                <a:defRPr/>
              </a:pPr>
              <a:r>
                <a:rPr lang="zh-CN" altLang="en-US" sz="2200" kern="0" dirty="0">
                  <a:solidFill>
                    <a:sysClr val="window" lastClr="FFFF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添加标题文本</a:t>
              </a:r>
              <a:endParaRPr lang="zh-CN" altLang="en-US" sz="2200" kern="0" dirty="0">
                <a:solidFill>
                  <a:sysClr val="window" lastClr="FFFF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5" name="文本框 54"/>
            <p:cNvSpPr txBox="1"/>
            <p:nvPr/>
          </p:nvSpPr>
          <p:spPr>
            <a:xfrm>
              <a:off x="1482682" y="3132951"/>
              <a:ext cx="2265668" cy="1510859"/>
            </a:xfrm>
            <a:prstGeom prst="rect">
              <a:avLst/>
            </a:prstGeom>
            <a:noFill/>
          </p:spPr>
          <p:txBody>
            <a:bodyPr wrap="square" rtlCol="0">
              <a:spAutoFit/>
            </a:bodyPr>
            <a:lstStyle/>
            <a:p>
              <a:pPr>
                <a:lnSpc>
                  <a:spcPct val="150000"/>
                </a:lnSpc>
              </a:pPr>
              <a:r>
                <a:rPr lang="zh-CN" altLang="en-US" sz="1600" dirty="0">
                  <a:solidFill>
                    <a:schemeClr val="accent1"/>
                  </a:solidFill>
                  <a:ea typeface="思源黑体 CN Medium" panose="020B0600000000000000" pitchFamily="34" charset="-122"/>
                </a:rPr>
                <a:t>用户能够在游玩过程中收获愉悦的心理体验，并且对京剧产生一定的兴趣。</a:t>
              </a:r>
              <a:endParaRPr lang="en-US" altLang="zh-CN" sz="1600" dirty="0">
                <a:solidFill>
                  <a:schemeClr val="accent1"/>
                </a:solidFill>
                <a:ea typeface="思源黑体 CN Medium" panose="020B0600000000000000" pitchFamily="34" charset="-122"/>
              </a:endParaRPr>
            </a:p>
          </p:txBody>
        </p:sp>
        <p:sp>
          <p:nvSpPr>
            <p:cNvPr id="56" name="文本框 15"/>
            <p:cNvSpPr txBox="1"/>
            <p:nvPr/>
          </p:nvSpPr>
          <p:spPr>
            <a:xfrm>
              <a:off x="1314576" y="2419984"/>
              <a:ext cx="2566166" cy="502804"/>
            </a:xfrm>
            <a:prstGeom prst="rect">
              <a:avLst/>
            </a:prstGeom>
            <a:noFill/>
          </p:spPr>
          <p:txBody>
            <a:bodyPr wrap="square" rtlCol="0">
              <a:spAutoFit/>
            </a:bodyPr>
            <a:lstStyle>
              <a:defPPr>
                <a:defRPr lang="zh-CN"/>
              </a:defPPr>
              <a:lvl1pPr algn="ctr">
                <a:defRPr sz="2000" kern="0">
                  <a:solidFill>
                    <a:sysClr val="window" lastClr="FFFFFF"/>
                  </a:solidFill>
                  <a:latin typeface="+mj-ea"/>
                  <a:ea typeface="+mj-ea"/>
                  <a:cs typeface="思源宋体" panose="02020400000000000000" charset="-122"/>
                </a:defRPr>
              </a:lvl1pPr>
            </a:lstStyle>
            <a:p>
              <a:pPr>
                <a:defRPr/>
              </a:pPr>
              <a:r>
                <a:rPr lang="zh-CN" altLang="en-US"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用户获得收益</a:t>
              </a:r>
              <a:endParaRPr lang="zh-CN" altLang="en-US"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grpSp>
        <p:nvGrpSpPr>
          <p:cNvPr id="2" name="组合 1"/>
          <p:cNvGrpSpPr/>
          <p:nvPr/>
        </p:nvGrpSpPr>
        <p:grpSpPr>
          <a:xfrm>
            <a:off x="2879876" y="1639027"/>
            <a:ext cx="6082074" cy="3481705"/>
            <a:chOff x="1023576" y="2070735"/>
            <a:chExt cx="6082074" cy="3481705"/>
          </a:xfrm>
        </p:grpSpPr>
        <p:sp>
          <p:nvSpPr>
            <p:cNvPr id="5" name="等腰三角形 11"/>
            <p:cNvSpPr/>
            <p:nvPr/>
          </p:nvSpPr>
          <p:spPr>
            <a:xfrm>
              <a:off x="1023576" y="2432302"/>
              <a:ext cx="459105" cy="735965"/>
            </a:xfrm>
            <a:custGeom>
              <a:avLst/>
              <a:gdLst>
                <a:gd name="connsiteX0" fmla="*/ 0 w 576064"/>
                <a:gd name="connsiteY0" fmla="*/ 612068 h 612068"/>
                <a:gd name="connsiteX1" fmla="*/ 288032 w 576064"/>
                <a:gd name="connsiteY1" fmla="*/ 0 h 612068"/>
                <a:gd name="connsiteX2" fmla="*/ 576064 w 576064"/>
                <a:gd name="connsiteY2" fmla="*/ 612068 h 612068"/>
                <a:gd name="connsiteX3" fmla="*/ 0 w 576064"/>
                <a:gd name="connsiteY3" fmla="*/ 612068 h 612068"/>
                <a:gd name="connsiteX0-1" fmla="*/ 0 w 576064"/>
                <a:gd name="connsiteY0-2" fmla="*/ 612068 h 612068"/>
                <a:gd name="connsiteX1-3" fmla="*/ 2665 w 576064"/>
                <a:gd name="connsiteY1-4" fmla="*/ 0 h 612068"/>
                <a:gd name="connsiteX2-5" fmla="*/ 576064 w 576064"/>
                <a:gd name="connsiteY2-6" fmla="*/ 612068 h 612068"/>
                <a:gd name="connsiteX3-7" fmla="*/ 0 w 576064"/>
                <a:gd name="connsiteY3-8" fmla="*/ 612068 h 612068"/>
                <a:gd name="connsiteX0-9" fmla="*/ 0 w 576064"/>
                <a:gd name="connsiteY0-10" fmla="*/ 431029 h 612068"/>
                <a:gd name="connsiteX1-11" fmla="*/ 2665 w 576064"/>
                <a:gd name="connsiteY1-12" fmla="*/ 0 h 612068"/>
                <a:gd name="connsiteX2-13" fmla="*/ 576064 w 576064"/>
                <a:gd name="connsiteY2-14" fmla="*/ 612068 h 612068"/>
                <a:gd name="connsiteX3-15" fmla="*/ 0 w 576064"/>
                <a:gd name="connsiteY3-16" fmla="*/ 431029 h 612068"/>
                <a:gd name="connsiteX0-17" fmla="*/ 0 w 370477"/>
                <a:gd name="connsiteY0-18" fmla="*/ 431029 h 593657"/>
                <a:gd name="connsiteX1-19" fmla="*/ 2665 w 370477"/>
                <a:gd name="connsiteY1-20" fmla="*/ 0 h 593657"/>
                <a:gd name="connsiteX2-21" fmla="*/ 370477 w 370477"/>
                <a:gd name="connsiteY2-22" fmla="*/ 593657 h 593657"/>
                <a:gd name="connsiteX3-23" fmla="*/ 0 w 370477"/>
                <a:gd name="connsiteY3-24" fmla="*/ 431029 h 593657"/>
              </a:gdLst>
              <a:ahLst/>
              <a:cxnLst>
                <a:cxn ang="0">
                  <a:pos x="connsiteX0-1" y="connsiteY0-2"/>
                </a:cxn>
                <a:cxn ang="0">
                  <a:pos x="connsiteX1-3" y="connsiteY1-4"/>
                </a:cxn>
                <a:cxn ang="0">
                  <a:pos x="connsiteX2-5" y="connsiteY2-6"/>
                </a:cxn>
                <a:cxn ang="0">
                  <a:pos x="connsiteX3-7" y="connsiteY3-8"/>
                </a:cxn>
              </a:cxnLst>
              <a:rect l="l" t="t" r="r" b="b"/>
              <a:pathLst>
                <a:path w="370477" h="593657">
                  <a:moveTo>
                    <a:pt x="0" y="431029"/>
                  </a:moveTo>
                  <a:cubicBezTo>
                    <a:pt x="888" y="227006"/>
                    <a:pt x="1777" y="204023"/>
                    <a:pt x="2665" y="0"/>
                  </a:cubicBezTo>
                  <a:lnTo>
                    <a:pt x="370477" y="593657"/>
                  </a:lnTo>
                  <a:lnTo>
                    <a:pt x="0" y="431029"/>
                  </a:lnTo>
                  <a:close/>
                </a:path>
              </a:pathLst>
            </a:cu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 name="等腰三角形 11"/>
            <p:cNvSpPr/>
            <p:nvPr/>
          </p:nvSpPr>
          <p:spPr>
            <a:xfrm flipH="1">
              <a:off x="3688671" y="2432302"/>
              <a:ext cx="459105" cy="735965"/>
            </a:xfrm>
            <a:custGeom>
              <a:avLst/>
              <a:gdLst>
                <a:gd name="connsiteX0" fmla="*/ 0 w 576064"/>
                <a:gd name="connsiteY0" fmla="*/ 612068 h 612068"/>
                <a:gd name="connsiteX1" fmla="*/ 288032 w 576064"/>
                <a:gd name="connsiteY1" fmla="*/ 0 h 612068"/>
                <a:gd name="connsiteX2" fmla="*/ 576064 w 576064"/>
                <a:gd name="connsiteY2" fmla="*/ 612068 h 612068"/>
                <a:gd name="connsiteX3" fmla="*/ 0 w 576064"/>
                <a:gd name="connsiteY3" fmla="*/ 612068 h 612068"/>
                <a:gd name="connsiteX0-1" fmla="*/ 0 w 576064"/>
                <a:gd name="connsiteY0-2" fmla="*/ 612068 h 612068"/>
                <a:gd name="connsiteX1-3" fmla="*/ 2665 w 576064"/>
                <a:gd name="connsiteY1-4" fmla="*/ 0 h 612068"/>
                <a:gd name="connsiteX2-5" fmla="*/ 576064 w 576064"/>
                <a:gd name="connsiteY2-6" fmla="*/ 612068 h 612068"/>
                <a:gd name="connsiteX3-7" fmla="*/ 0 w 576064"/>
                <a:gd name="connsiteY3-8" fmla="*/ 612068 h 612068"/>
                <a:gd name="connsiteX0-9" fmla="*/ 0 w 576064"/>
                <a:gd name="connsiteY0-10" fmla="*/ 431029 h 612068"/>
                <a:gd name="connsiteX1-11" fmla="*/ 2665 w 576064"/>
                <a:gd name="connsiteY1-12" fmla="*/ 0 h 612068"/>
                <a:gd name="connsiteX2-13" fmla="*/ 576064 w 576064"/>
                <a:gd name="connsiteY2-14" fmla="*/ 612068 h 612068"/>
                <a:gd name="connsiteX3-15" fmla="*/ 0 w 576064"/>
                <a:gd name="connsiteY3-16" fmla="*/ 431029 h 612068"/>
                <a:gd name="connsiteX0-17" fmla="*/ 0 w 370477"/>
                <a:gd name="connsiteY0-18" fmla="*/ 431029 h 593657"/>
                <a:gd name="connsiteX1-19" fmla="*/ 2665 w 370477"/>
                <a:gd name="connsiteY1-20" fmla="*/ 0 h 593657"/>
                <a:gd name="connsiteX2-21" fmla="*/ 370477 w 370477"/>
                <a:gd name="connsiteY2-22" fmla="*/ 593657 h 593657"/>
                <a:gd name="connsiteX3-23" fmla="*/ 0 w 370477"/>
                <a:gd name="connsiteY3-24" fmla="*/ 431029 h 593657"/>
              </a:gdLst>
              <a:ahLst/>
              <a:cxnLst>
                <a:cxn ang="0">
                  <a:pos x="connsiteX0-1" y="connsiteY0-2"/>
                </a:cxn>
                <a:cxn ang="0">
                  <a:pos x="connsiteX1-3" y="connsiteY1-4"/>
                </a:cxn>
                <a:cxn ang="0">
                  <a:pos x="connsiteX2-5" y="connsiteY2-6"/>
                </a:cxn>
                <a:cxn ang="0">
                  <a:pos x="connsiteX3-7" y="connsiteY3-8"/>
                </a:cxn>
              </a:cxnLst>
              <a:rect l="l" t="t" r="r" b="b"/>
              <a:pathLst>
                <a:path w="370477" h="593657">
                  <a:moveTo>
                    <a:pt x="0" y="431029"/>
                  </a:moveTo>
                  <a:cubicBezTo>
                    <a:pt x="888" y="227006"/>
                    <a:pt x="1777" y="204023"/>
                    <a:pt x="2665" y="0"/>
                  </a:cubicBezTo>
                  <a:lnTo>
                    <a:pt x="370477" y="593657"/>
                  </a:lnTo>
                  <a:lnTo>
                    <a:pt x="0" y="431029"/>
                  </a:lnTo>
                  <a:close/>
                </a:path>
              </a:pathLst>
            </a:cu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 name="矩形 6"/>
            <p:cNvSpPr/>
            <p:nvPr/>
          </p:nvSpPr>
          <p:spPr>
            <a:xfrm>
              <a:off x="1285875" y="2070735"/>
              <a:ext cx="2588895" cy="3481705"/>
            </a:xfrm>
            <a:prstGeom prst="rect">
              <a:avLst/>
            </a:prstGeom>
            <a:solidFill>
              <a:schemeClr val="bg1"/>
            </a:solidFill>
            <a:ln w="10795" cap="flat" cmpd="sng" algn="ctr">
              <a:gradFill>
                <a:gsLst>
                  <a:gs pos="100000">
                    <a:sysClr val="window" lastClr="FFFFFF">
                      <a:lumMod val="85000"/>
                    </a:sysClr>
                  </a:gs>
                  <a:gs pos="0">
                    <a:sysClr val="window" lastClr="FFFFFF"/>
                  </a:gs>
                </a:gsLst>
                <a:lin ang="2700000" scaled="0"/>
              </a:grad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ysClr val="window" lastClr="FFFFFF"/>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8" name="矩形 7"/>
            <p:cNvSpPr/>
            <p:nvPr/>
          </p:nvSpPr>
          <p:spPr>
            <a:xfrm>
              <a:off x="1023576" y="2432302"/>
              <a:ext cx="3124200" cy="535940"/>
            </a:xfrm>
            <a:prstGeom prst="rect">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9" name="文本框 15"/>
            <p:cNvSpPr txBox="1"/>
            <p:nvPr/>
          </p:nvSpPr>
          <p:spPr>
            <a:xfrm>
              <a:off x="1560830" y="3205389"/>
              <a:ext cx="2038350" cy="430887"/>
            </a:xfrm>
            <a:prstGeom prst="rect">
              <a:avLst/>
            </a:prstGeom>
            <a:noFill/>
          </p:spPr>
          <p:txBody>
            <a:bodyPr wrap="square" rtlCol="0">
              <a:spAutoFit/>
            </a:bodyPr>
            <a:lstStyle/>
            <a:p>
              <a:pPr algn="ctr" defTabSz="914400">
                <a:defRPr/>
              </a:pPr>
              <a:r>
                <a:rPr lang="zh-CN" altLang="en-US" sz="2200" kern="0" dirty="0">
                  <a:solidFill>
                    <a:sysClr val="window" lastClr="FFFF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添加标题文本</a:t>
              </a:r>
              <a:endParaRPr lang="zh-CN" altLang="en-US" sz="2200" kern="0" dirty="0">
                <a:solidFill>
                  <a:sysClr val="window" lastClr="FFFF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6" name="文本框 15"/>
            <p:cNvSpPr txBox="1"/>
            <p:nvPr/>
          </p:nvSpPr>
          <p:spPr>
            <a:xfrm>
              <a:off x="5067300" y="3236166"/>
              <a:ext cx="2038350" cy="400110"/>
            </a:xfrm>
            <a:prstGeom prst="rect">
              <a:avLst/>
            </a:prstGeom>
            <a:noFill/>
          </p:spPr>
          <p:txBody>
            <a:bodyPr wrap="square" rtlCol="0">
              <a:spAutoFit/>
            </a:bodyPr>
            <a:lstStyle>
              <a:defPPr>
                <a:defRPr lang="zh-CN"/>
              </a:defPPr>
              <a:lvl1pPr algn="ctr">
                <a:defRPr sz="2000" kern="0">
                  <a:solidFill>
                    <a:sysClr val="window" lastClr="FFFFFF"/>
                  </a:solidFill>
                  <a:latin typeface="+mj-ea"/>
                  <a:ea typeface="+mj-ea"/>
                  <a:cs typeface="思源宋体" panose="02020400000000000000" charset="-122"/>
                </a:defRPr>
              </a:lvl1pPr>
            </a:lstStyle>
            <a:p>
              <a:pPr>
                <a:defRPr/>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添加标文本</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7" name="文本框 16"/>
            <p:cNvSpPr txBox="1"/>
            <p:nvPr/>
          </p:nvSpPr>
          <p:spPr>
            <a:xfrm>
              <a:off x="1462204" y="3088390"/>
              <a:ext cx="2246944" cy="1568450"/>
            </a:xfrm>
            <a:prstGeom prst="rect">
              <a:avLst/>
            </a:prstGeom>
            <a:noFill/>
          </p:spPr>
          <p:txBody>
            <a:bodyPr wrap="square" rtlCol="0">
              <a:spAutoFit/>
            </a:bodyPr>
            <a:lstStyle/>
            <a:p>
              <a:pPr>
                <a:lnSpc>
                  <a:spcPct val="150000"/>
                </a:lnSpc>
              </a:pPr>
              <a:r>
                <a:rPr lang="zh-CN" altLang="en-US" sz="1600" dirty="0">
                  <a:solidFill>
                    <a:schemeClr val="accent1"/>
                  </a:solidFill>
                  <a:latin typeface="思源黑体 CN Medium" panose="020B0600000000000000" pitchFamily="34" charset="-122"/>
                  <a:ea typeface="思源黑体 CN Medium" panose="020B0600000000000000" pitchFamily="34" charset="-122"/>
                  <a:cs typeface="阿里巴巴普惠体 R" panose="00020600040101010101" pitchFamily="18" charset="-122"/>
                </a:rPr>
                <a:t>打破了音游的传统思维，将音游融入了多种</a:t>
              </a:r>
              <a:r>
                <a:rPr lang="en-US" altLang="zh-CN" sz="1600" dirty="0">
                  <a:solidFill>
                    <a:schemeClr val="accent1"/>
                  </a:solidFill>
                  <a:latin typeface="思源黑体 CN Medium" panose="020B0600000000000000" pitchFamily="34" charset="-122"/>
                  <a:ea typeface="思源黑体 CN Medium" panose="020B0600000000000000" pitchFamily="34" charset="-122"/>
                  <a:cs typeface="阿里巴巴普惠体 R" panose="00020600040101010101" pitchFamily="18" charset="-122"/>
                </a:rPr>
                <a:t>3D</a:t>
              </a:r>
              <a:r>
                <a:rPr lang="zh-CN" altLang="en-US" sz="1600" dirty="0">
                  <a:solidFill>
                    <a:schemeClr val="accent1"/>
                  </a:solidFill>
                  <a:latin typeface="思源黑体 CN Medium" panose="020B0600000000000000" pitchFamily="34" charset="-122"/>
                  <a:ea typeface="思源黑体 CN Medium" panose="020B0600000000000000" pitchFamily="34" charset="-122"/>
                  <a:cs typeface="阿里巴巴普惠体 R" panose="00020600040101010101" pitchFamily="18" charset="-122"/>
                </a:rPr>
                <a:t>游戏的元素，突破了</a:t>
              </a:r>
              <a:r>
                <a:rPr lang="zh-CN" altLang="en-US" sz="1600" dirty="0">
                  <a:solidFill>
                    <a:schemeClr val="accent1"/>
                  </a:solidFill>
                  <a:latin typeface="思源黑体 CN Medium" panose="020B0600000000000000" pitchFamily="34" charset="-122"/>
                  <a:ea typeface="思源黑体 CN Medium" panose="020B0600000000000000" pitchFamily="34" charset="-122"/>
                  <a:cs typeface="阿里巴巴普惠体 R" panose="00020600040101010101" pitchFamily="18" charset="-122"/>
                </a:rPr>
                <a:t>音游传统空间上的</a:t>
              </a:r>
              <a:r>
                <a:rPr lang="zh-CN" altLang="en-US" sz="1600" dirty="0">
                  <a:solidFill>
                    <a:schemeClr val="accent1"/>
                  </a:solidFill>
                  <a:latin typeface="思源黑体 CN Medium" panose="020B0600000000000000" pitchFamily="34" charset="-122"/>
                  <a:ea typeface="思源黑体 CN Medium" panose="020B0600000000000000" pitchFamily="34" charset="-122"/>
                  <a:cs typeface="阿里巴巴普惠体 R" panose="00020600040101010101" pitchFamily="18" charset="-122"/>
                </a:rPr>
                <a:t>限制。</a:t>
              </a:r>
              <a:endParaRPr lang="zh-CN" altLang="en-US" sz="1600" dirty="0">
                <a:solidFill>
                  <a:schemeClr val="accent1"/>
                </a:solidFill>
                <a:latin typeface="思源黑体 CN Medium" panose="020B0600000000000000" pitchFamily="34" charset="-122"/>
                <a:ea typeface="思源黑体 CN Medium" panose="020B0600000000000000" pitchFamily="34" charset="-122"/>
                <a:cs typeface="阿里巴巴普惠体 R" panose="00020600040101010101" pitchFamily="18" charset="-122"/>
              </a:endParaRPr>
            </a:p>
          </p:txBody>
        </p:sp>
        <p:sp>
          <p:nvSpPr>
            <p:cNvPr id="18" name="文本框 15"/>
            <p:cNvSpPr txBox="1"/>
            <p:nvPr/>
          </p:nvSpPr>
          <p:spPr>
            <a:xfrm>
              <a:off x="1388333" y="2416355"/>
              <a:ext cx="2432007" cy="521970"/>
            </a:xfrm>
            <a:prstGeom prst="rect">
              <a:avLst/>
            </a:prstGeom>
            <a:noFill/>
          </p:spPr>
          <p:txBody>
            <a:bodyPr wrap="square" rtlCol="0">
              <a:spAutoFit/>
            </a:bodyPr>
            <a:lstStyle>
              <a:defPPr>
                <a:defRPr lang="zh-CN"/>
              </a:defPPr>
              <a:lvl1pPr algn="ctr">
                <a:defRPr sz="2000" kern="0">
                  <a:solidFill>
                    <a:sysClr val="window" lastClr="FFFFFF"/>
                  </a:solidFill>
                  <a:latin typeface="+mj-ea"/>
                  <a:ea typeface="+mj-ea"/>
                  <a:cs typeface="思源宋体" panose="02020400000000000000" charset="-122"/>
                </a:defRPr>
              </a:lvl1pPr>
            </a:lstStyle>
            <a:p>
              <a:pPr>
                <a:defRPr/>
              </a:pPr>
              <a:r>
                <a:rPr lang="zh-CN" altLang="en-US"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项目创新</a:t>
              </a:r>
              <a:endParaRPr lang="en-US" altLang="zh-CN"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0524" y="402593"/>
            <a:ext cx="2232026" cy="2232026"/>
            <a:chOff x="542924" y="345443"/>
            <a:chExt cx="2232026" cy="2232026"/>
          </a:xfrm>
        </p:grpSpPr>
        <p:sp>
          <p:nvSpPr>
            <p:cNvPr id="69" name="矩形: 圆角 68"/>
            <p:cNvSpPr/>
            <p:nvPr/>
          </p:nvSpPr>
          <p:spPr>
            <a:xfrm>
              <a:off x="542924" y="890905"/>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圆角 70"/>
            <p:cNvSpPr/>
            <p:nvPr/>
          </p:nvSpPr>
          <p:spPr>
            <a:xfrm rot="5400000">
              <a:off x="-114791" y="1339043"/>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圆角 67"/>
            <p:cNvSpPr/>
            <p:nvPr/>
          </p:nvSpPr>
          <p:spPr>
            <a:xfrm>
              <a:off x="542924" y="722630"/>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圆角 69"/>
            <p:cNvSpPr/>
            <p:nvPr/>
          </p:nvSpPr>
          <p:spPr>
            <a:xfrm rot="5400000">
              <a:off x="-36529" y="1429056"/>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rot="10800000">
            <a:off x="9344024" y="4098293"/>
            <a:ext cx="2232026" cy="2232026"/>
            <a:chOff x="542924" y="345443"/>
            <a:chExt cx="2232026" cy="2232026"/>
          </a:xfrm>
        </p:grpSpPr>
        <p:sp>
          <p:nvSpPr>
            <p:cNvPr id="75" name="矩形: 圆角 74"/>
            <p:cNvSpPr/>
            <p:nvPr/>
          </p:nvSpPr>
          <p:spPr>
            <a:xfrm>
              <a:off x="542924" y="890905"/>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圆角 75"/>
            <p:cNvSpPr/>
            <p:nvPr/>
          </p:nvSpPr>
          <p:spPr>
            <a:xfrm rot="5400000">
              <a:off x="-114791" y="1339043"/>
              <a:ext cx="2052000" cy="64800"/>
            </a:xfrm>
            <a:prstGeom prst="roundRect">
              <a:avLst>
                <a:gd name="adj" fmla="val 50000"/>
              </a:avLst>
            </a:prstGeom>
            <a:solidFill>
              <a:schemeClr val="accent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圆角 76"/>
            <p:cNvSpPr/>
            <p:nvPr/>
          </p:nvSpPr>
          <p:spPr>
            <a:xfrm>
              <a:off x="542924" y="722630"/>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圆角 77"/>
            <p:cNvSpPr/>
            <p:nvPr/>
          </p:nvSpPr>
          <p:spPr>
            <a:xfrm rot="5400000">
              <a:off x="-36529" y="1429056"/>
              <a:ext cx="2232026" cy="64800"/>
            </a:xfrm>
            <a:prstGeom prst="roundRect">
              <a:avLst>
                <a:gd name="adj" fmla="val 50000"/>
              </a:avLst>
            </a:prstGeom>
            <a:solidFill>
              <a:schemeClr val="accent2"/>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图文框 2"/>
          <p:cNvSpPr/>
          <p:nvPr/>
        </p:nvSpPr>
        <p:spPr>
          <a:xfrm>
            <a:off x="0" y="0"/>
            <a:ext cx="12192000" cy="6858000"/>
          </a:xfrm>
          <a:prstGeom prst="frame">
            <a:avLst>
              <a:gd name="adj1" fmla="val 11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3" name="组合 22"/>
          <p:cNvGrpSpPr/>
          <p:nvPr/>
        </p:nvGrpSpPr>
        <p:grpSpPr>
          <a:xfrm>
            <a:off x="4067692" y="1468349"/>
            <a:ext cx="4056617" cy="2935691"/>
            <a:chOff x="4074615" y="1411199"/>
            <a:chExt cx="4056617" cy="2935691"/>
          </a:xfrm>
        </p:grpSpPr>
        <p:sp>
          <p:nvSpPr>
            <p:cNvPr id="24" name="文本框 23"/>
            <p:cNvSpPr txBox="1"/>
            <p:nvPr/>
          </p:nvSpPr>
          <p:spPr>
            <a:xfrm>
              <a:off x="4728189" y="3390807"/>
              <a:ext cx="2749471" cy="707886"/>
            </a:xfrm>
            <a:prstGeom prst="rect">
              <a:avLst/>
            </a:prstGeom>
            <a:noFill/>
          </p:spPr>
          <p:txBody>
            <a:bodyPr wrap="none" rtlCol="0">
              <a:spAutoFit/>
            </a:bodyPr>
            <a:lstStyle/>
            <a:p>
              <a:pPr algn="ctr"/>
              <a:r>
                <a:rPr lang="zh-CN" altLang="en-US" sz="40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项目功能点</a:t>
              </a:r>
              <a:endParaRPr lang="zh-CN" altLang="en-US" sz="40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endParaRPr>
            </a:p>
          </p:txBody>
        </p:sp>
        <p:sp>
          <p:nvSpPr>
            <p:cNvPr id="26" name="矩形 25"/>
            <p:cNvSpPr/>
            <p:nvPr/>
          </p:nvSpPr>
          <p:spPr>
            <a:xfrm>
              <a:off x="4992683" y="1411199"/>
              <a:ext cx="2220481" cy="2215991"/>
            </a:xfrm>
            <a:prstGeom prst="rect">
              <a:avLst/>
            </a:prstGeom>
            <a:effectLst>
              <a:outerShdw blurRad="50800" dist="38100" dir="2700000" algn="tl" rotWithShape="0">
                <a:prstClr val="black">
                  <a:alpha val="20000"/>
                </a:prstClr>
              </a:outerShdw>
            </a:effectLst>
          </p:spPr>
          <p:txBody>
            <a:bodyPr wrap="none">
              <a:spAutoFit/>
            </a:bodyPr>
            <a:lstStyle/>
            <a:p>
              <a:pPr algn="ctr"/>
              <a:r>
                <a:rPr lang="en-US" altLang="zh-CN" sz="13800" dirty="0">
                  <a:solidFill>
                    <a:schemeClr val="accent1"/>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02</a:t>
              </a:r>
              <a:endParaRPr lang="zh-CN" altLang="en-US" sz="7200" dirty="0">
                <a:solidFill>
                  <a:schemeClr val="accent1"/>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endParaRPr>
            </a:p>
          </p:txBody>
        </p:sp>
        <p:grpSp>
          <p:nvGrpSpPr>
            <p:cNvPr id="27" name="组合 26"/>
            <p:cNvGrpSpPr/>
            <p:nvPr/>
          </p:nvGrpSpPr>
          <p:grpSpPr>
            <a:xfrm>
              <a:off x="4074615" y="4226070"/>
              <a:ext cx="4056617" cy="120820"/>
              <a:chOff x="4062244" y="4196941"/>
              <a:chExt cx="4056617" cy="120820"/>
            </a:xfrm>
          </p:grpSpPr>
          <p:cxnSp>
            <p:nvCxnSpPr>
              <p:cNvPr id="28" name="直接连接符 27"/>
              <p:cNvCxnSpPr/>
              <p:nvPr/>
            </p:nvCxnSpPr>
            <p:spPr>
              <a:xfrm>
                <a:off x="4062244" y="4257351"/>
                <a:ext cx="4056617"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sp>
            <p:nvSpPr>
              <p:cNvPr id="29" name="矩形: 圆角 28"/>
              <p:cNvSpPr/>
              <p:nvPr/>
            </p:nvSpPr>
            <p:spPr>
              <a:xfrm flipV="1">
                <a:off x="5751226" y="4196941"/>
                <a:ext cx="678652" cy="12082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endParaRPr>
              </a:p>
            </p:txBody>
          </p:sp>
        </p:grpSp>
      </p:gr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文框 2"/>
          <p:cNvSpPr/>
          <p:nvPr/>
        </p:nvSpPr>
        <p:spPr>
          <a:xfrm>
            <a:off x="0" y="0"/>
            <a:ext cx="12192000" cy="6858000"/>
          </a:xfrm>
          <a:prstGeom prst="frame">
            <a:avLst>
              <a:gd name="adj1" fmla="val 11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矩形 3"/>
          <p:cNvSpPr/>
          <p:nvPr/>
        </p:nvSpPr>
        <p:spPr>
          <a:xfrm>
            <a:off x="0" y="323850"/>
            <a:ext cx="200025" cy="571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55905" y="347990"/>
            <a:ext cx="3416320" cy="523220"/>
          </a:xfrm>
          <a:prstGeom prst="rect">
            <a:avLst/>
          </a:prstGeom>
          <a:noFill/>
        </p:spPr>
        <p:txBody>
          <a:bodyPr wrap="none" rtlCol="0">
            <a:spAutoFit/>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模式一：射击类音游</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endParaRPr>
          </a:p>
        </p:txBody>
      </p:sp>
      <p:grpSp>
        <p:nvGrpSpPr>
          <p:cNvPr id="22" name="组合 21"/>
          <p:cNvGrpSpPr/>
          <p:nvPr/>
        </p:nvGrpSpPr>
        <p:grpSpPr>
          <a:xfrm rot="10800000">
            <a:off x="11127416" y="5800723"/>
            <a:ext cx="800101" cy="800101"/>
            <a:chOff x="542924" y="345443"/>
            <a:chExt cx="2232026" cy="2232026"/>
          </a:xfrm>
        </p:grpSpPr>
        <p:sp>
          <p:nvSpPr>
            <p:cNvPr id="30" name="矩形: 圆角 29"/>
            <p:cNvSpPr/>
            <p:nvPr/>
          </p:nvSpPr>
          <p:spPr>
            <a:xfrm>
              <a:off x="542924" y="890905"/>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1" name="矩形: 圆角 30"/>
            <p:cNvSpPr/>
            <p:nvPr/>
          </p:nvSpPr>
          <p:spPr>
            <a:xfrm rot="5400000">
              <a:off x="-114791" y="1339043"/>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2" name="矩形: 圆角 31"/>
            <p:cNvSpPr/>
            <p:nvPr/>
          </p:nvSpPr>
          <p:spPr>
            <a:xfrm>
              <a:off x="542924" y="722630"/>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3" name="矩形: 圆角 32"/>
            <p:cNvSpPr/>
            <p:nvPr/>
          </p:nvSpPr>
          <p:spPr>
            <a:xfrm rot="5400000">
              <a:off x="-36529" y="1429056"/>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cxnSp>
        <p:nvCxnSpPr>
          <p:cNvPr id="78" name="直接连接符 77"/>
          <p:cNvCxnSpPr/>
          <p:nvPr/>
        </p:nvCxnSpPr>
        <p:spPr>
          <a:xfrm>
            <a:off x="3645577" y="1884177"/>
            <a:ext cx="0" cy="35496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椭圆 78"/>
          <p:cNvSpPr/>
          <p:nvPr/>
        </p:nvSpPr>
        <p:spPr>
          <a:xfrm>
            <a:off x="2590160" y="2710257"/>
            <a:ext cx="664236" cy="6642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a:off x="3598208" y="2980119"/>
            <a:ext cx="124512" cy="124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81" name="组合 80"/>
          <p:cNvGrpSpPr/>
          <p:nvPr/>
        </p:nvGrpSpPr>
        <p:grpSpPr>
          <a:xfrm>
            <a:off x="3855431" y="2714139"/>
            <a:ext cx="7406613" cy="684179"/>
            <a:chOff x="6002758" y="3689904"/>
            <a:chExt cx="7406613" cy="684179"/>
          </a:xfrm>
        </p:grpSpPr>
        <p:sp>
          <p:nvSpPr>
            <p:cNvPr id="111" name="文本框 110"/>
            <p:cNvSpPr txBox="1"/>
            <p:nvPr/>
          </p:nvSpPr>
          <p:spPr>
            <a:xfrm>
              <a:off x="6002758" y="3689904"/>
              <a:ext cx="3161189" cy="369332"/>
            </a:xfrm>
            <a:prstGeom prst="rect">
              <a:avLst/>
            </a:prstGeom>
            <a:noFill/>
          </p:spPr>
          <p:txBody>
            <a:bodyPr wrap="square" rtlCol="0">
              <a:spAutoFit/>
            </a:bodyPr>
            <a:lstStyle>
              <a:defPPr>
                <a:defRPr lang="zh-CN"/>
              </a:defPPr>
              <a:lvl1pPr>
                <a:defRPr b="1">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en-US" altLang="zh-CN" dirty="0"/>
                <a:t>2. </a:t>
              </a:r>
              <a:r>
                <a:rPr lang="zh-CN" altLang="en-US" dirty="0"/>
                <a:t>子弹命中脸谱后奏响音符</a:t>
              </a:r>
              <a:endParaRPr lang="zh-CN" altLang="en-US" dirty="0"/>
            </a:p>
          </p:txBody>
        </p:sp>
        <p:sp>
          <p:nvSpPr>
            <p:cNvPr id="112" name="文本框 111"/>
            <p:cNvSpPr txBox="1"/>
            <p:nvPr/>
          </p:nvSpPr>
          <p:spPr>
            <a:xfrm>
              <a:off x="6002758" y="4065922"/>
              <a:ext cx="7406613" cy="308161"/>
            </a:xfrm>
            <a:prstGeom prst="rect">
              <a:avLst/>
            </a:prstGeom>
            <a:noFill/>
          </p:spPr>
          <p:txBody>
            <a:bodyPr wrap="square" rtlCol="0">
              <a:spAutoFit/>
            </a:bodyPr>
            <a:lstStyle>
              <a:defPPr>
                <a:defRPr lang="zh-CN"/>
              </a:defPPr>
              <a:lvl1pPr>
                <a:lnSpc>
                  <a:spcPts val="1800"/>
                </a:lnSpc>
                <a:defRPr sz="1400">
                  <a:solidFill>
                    <a:schemeClr val="tx1">
                      <a:lumMod val="65000"/>
                      <a:lumOff val="35000"/>
                    </a:schemeClr>
                  </a:solidFill>
                  <a:latin typeface="+mj-lt"/>
                </a:defRPr>
              </a:lvl1pPr>
            </a:lstStyle>
            <a:p>
              <a:r>
                <a:rPr lang="zh-CN" altLang="en-US"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脸谱会从天空中落下，当用户发射的子弹命中时，脸谱会消失，并奏响相应的音符。</a:t>
              </a:r>
              <a:endParaRPr lang="zh-CN" altLang="en-US"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grpSp>
        <p:nvGrpSpPr>
          <p:cNvPr id="82" name="组合 81"/>
          <p:cNvGrpSpPr/>
          <p:nvPr/>
        </p:nvGrpSpPr>
        <p:grpSpPr>
          <a:xfrm>
            <a:off x="2590160" y="3868455"/>
            <a:ext cx="8998582" cy="715162"/>
            <a:chOff x="6452844" y="1612278"/>
            <a:chExt cx="8998582" cy="715162"/>
          </a:xfrm>
        </p:grpSpPr>
        <p:sp>
          <p:nvSpPr>
            <p:cNvPr id="106" name="椭圆 105"/>
            <p:cNvSpPr/>
            <p:nvPr/>
          </p:nvSpPr>
          <p:spPr>
            <a:xfrm>
              <a:off x="6452844" y="1612278"/>
              <a:ext cx="664236" cy="6642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07" name="椭圆 106"/>
            <p:cNvSpPr/>
            <p:nvPr/>
          </p:nvSpPr>
          <p:spPr>
            <a:xfrm flipH="1">
              <a:off x="7460892" y="1882140"/>
              <a:ext cx="124512" cy="124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108" name="组合 107"/>
            <p:cNvGrpSpPr/>
            <p:nvPr/>
          </p:nvGrpSpPr>
          <p:grpSpPr>
            <a:xfrm>
              <a:off x="7718115" y="1616160"/>
              <a:ext cx="7733311" cy="711280"/>
              <a:chOff x="6002758" y="3689904"/>
              <a:chExt cx="7733311" cy="711280"/>
            </a:xfrm>
          </p:grpSpPr>
          <p:sp>
            <p:nvSpPr>
              <p:cNvPr id="109" name="文本框 108"/>
              <p:cNvSpPr txBox="1"/>
              <p:nvPr/>
            </p:nvSpPr>
            <p:spPr>
              <a:xfrm>
                <a:off x="6002758" y="3689904"/>
                <a:ext cx="4000419" cy="369332"/>
              </a:xfrm>
              <a:prstGeom prst="rect">
                <a:avLst/>
              </a:prstGeom>
              <a:noFill/>
            </p:spPr>
            <p:txBody>
              <a:bodyPr wrap="square" rtlCol="0">
                <a:spAutoFit/>
              </a:bodyPr>
              <a:lstStyle>
                <a:defPPr>
                  <a:defRPr lang="zh-CN"/>
                </a:defPPr>
                <a:lvl1pPr>
                  <a:defRPr b="1">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en-US" altLang="zh-CN" dirty="0"/>
                  <a:t>3. </a:t>
                </a:r>
                <a:r>
                  <a:rPr lang="zh-CN" altLang="en-US" dirty="0"/>
                  <a:t>判断射击准确性进行加分</a:t>
                </a:r>
                <a:r>
                  <a:rPr lang="en-US" altLang="zh-CN" dirty="0"/>
                  <a:t> </a:t>
                </a:r>
                <a:endParaRPr lang="zh-CN" altLang="en-US" dirty="0"/>
              </a:p>
            </p:txBody>
          </p:sp>
          <p:sp>
            <p:nvSpPr>
              <p:cNvPr id="110" name="文本框 109"/>
              <p:cNvSpPr txBox="1"/>
              <p:nvPr/>
            </p:nvSpPr>
            <p:spPr>
              <a:xfrm>
                <a:off x="6004864" y="4093023"/>
                <a:ext cx="7731205" cy="308161"/>
              </a:xfrm>
              <a:prstGeom prst="rect">
                <a:avLst/>
              </a:prstGeom>
              <a:noFill/>
            </p:spPr>
            <p:txBody>
              <a:bodyPr wrap="square" rtlCol="0">
                <a:spAutoFit/>
              </a:bodyPr>
              <a:lstStyle>
                <a:defPPr>
                  <a:defRPr lang="zh-CN"/>
                </a:defPPr>
                <a:lvl1pPr>
                  <a:lnSpc>
                    <a:spcPts val="1800"/>
                  </a:lnSpc>
                  <a:defRPr sz="1400">
                    <a:solidFill>
                      <a:schemeClr val="tx1">
                        <a:lumMod val="65000"/>
                        <a:lumOff val="35000"/>
                      </a:schemeClr>
                    </a:solidFill>
                    <a:latin typeface="+mj-lt"/>
                  </a:defRPr>
                </a:lvl1pPr>
              </a:lstStyle>
              <a:p>
                <a:r>
                  <a:rPr lang="zh-CN" altLang="en-US"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在用户击中脸谱后，根据脸谱到标准线的距离进行射击准确度的判断，并以此进行加分。</a:t>
                </a:r>
                <a:endParaRPr lang="zh-CN" altLang="en-US"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grpSp>
      <p:sp>
        <p:nvSpPr>
          <p:cNvPr id="83" name="椭圆 82"/>
          <p:cNvSpPr/>
          <p:nvPr/>
        </p:nvSpPr>
        <p:spPr>
          <a:xfrm>
            <a:off x="2590160" y="5026653"/>
            <a:ext cx="664236" cy="6642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a:off x="3598208" y="5296515"/>
            <a:ext cx="124512" cy="124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85" name="组合 84"/>
          <p:cNvGrpSpPr/>
          <p:nvPr/>
        </p:nvGrpSpPr>
        <p:grpSpPr>
          <a:xfrm>
            <a:off x="3855430" y="5030535"/>
            <a:ext cx="6137654" cy="600573"/>
            <a:chOff x="6002757" y="3689904"/>
            <a:chExt cx="6137654" cy="600573"/>
          </a:xfrm>
        </p:grpSpPr>
        <p:sp>
          <p:nvSpPr>
            <p:cNvPr id="104" name="文本框 103"/>
            <p:cNvSpPr txBox="1"/>
            <p:nvPr/>
          </p:nvSpPr>
          <p:spPr>
            <a:xfrm>
              <a:off x="6002757" y="3689904"/>
              <a:ext cx="3291803" cy="369332"/>
            </a:xfrm>
            <a:prstGeom prst="rect">
              <a:avLst/>
            </a:prstGeom>
            <a:noFill/>
          </p:spPr>
          <p:txBody>
            <a:bodyPr wrap="square" rtlCol="0">
              <a:spAutoFit/>
            </a:bodyPr>
            <a:lstStyle>
              <a:defPPr>
                <a:defRPr lang="zh-CN"/>
              </a:defPPr>
              <a:lvl1pPr>
                <a:defRPr b="1">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en-US" altLang="zh-CN" dirty="0"/>
                <a:t>4. </a:t>
              </a:r>
              <a:r>
                <a:rPr lang="zh-CN" altLang="en-US" dirty="0"/>
                <a:t>对未击中的脸谱进行扣分</a:t>
              </a:r>
              <a:endParaRPr lang="zh-CN" altLang="en-US" dirty="0"/>
            </a:p>
          </p:txBody>
        </p:sp>
        <p:sp>
          <p:nvSpPr>
            <p:cNvPr id="105" name="文本框 104"/>
            <p:cNvSpPr txBox="1"/>
            <p:nvPr/>
          </p:nvSpPr>
          <p:spPr>
            <a:xfrm>
              <a:off x="6002758" y="3982316"/>
              <a:ext cx="6137653" cy="308161"/>
            </a:xfrm>
            <a:prstGeom prst="rect">
              <a:avLst/>
            </a:prstGeom>
            <a:noFill/>
          </p:spPr>
          <p:txBody>
            <a:bodyPr wrap="square" rtlCol="0">
              <a:spAutoFit/>
            </a:bodyPr>
            <a:lstStyle>
              <a:defPPr>
                <a:defRPr lang="zh-CN"/>
              </a:defPPr>
              <a:lvl1pPr>
                <a:lnSpc>
                  <a:spcPts val="1800"/>
                </a:lnSpc>
                <a:defRPr sz="1400">
                  <a:solidFill>
                    <a:schemeClr val="tx1">
                      <a:lumMod val="65000"/>
                      <a:lumOff val="35000"/>
                    </a:schemeClr>
                  </a:solidFill>
                  <a:latin typeface="+mj-lt"/>
                </a:defRPr>
              </a:lvl1pPr>
            </a:lstStyle>
            <a:p>
              <a:r>
                <a:rPr lang="zh-CN" altLang="en-US"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如果脸谱低于基准线下一定范围仍未被击中，则会对用户进行扣分。</a:t>
              </a:r>
              <a:endParaRPr lang="zh-CN" altLang="en-US"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grpSp>
        <p:nvGrpSpPr>
          <p:cNvPr id="86" name="组合 85"/>
          <p:cNvGrpSpPr/>
          <p:nvPr/>
        </p:nvGrpSpPr>
        <p:grpSpPr>
          <a:xfrm>
            <a:off x="2590160" y="1552059"/>
            <a:ext cx="8288915" cy="694748"/>
            <a:chOff x="6452844" y="1612278"/>
            <a:chExt cx="8288915" cy="694748"/>
          </a:xfrm>
        </p:grpSpPr>
        <p:sp>
          <p:nvSpPr>
            <p:cNvPr id="99" name="椭圆 98"/>
            <p:cNvSpPr/>
            <p:nvPr/>
          </p:nvSpPr>
          <p:spPr>
            <a:xfrm>
              <a:off x="6452844" y="1612278"/>
              <a:ext cx="664236" cy="6642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00" name="椭圆 99"/>
            <p:cNvSpPr/>
            <p:nvPr/>
          </p:nvSpPr>
          <p:spPr>
            <a:xfrm flipH="1">
              <a:off x="7460892" y="1882140"/>
              <a:ext cx="124512" cy="124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101" name="组合 100"/>
            <p:cNvGrpSpPr/>
            <p:nvPr/>
          </p:nvGrpSpPr>
          <p:grpSpPr>
            <a:xfrm>
              <a:off x="7718115" y="1616160"/>
              <a:ext cx="7023644" cy="690866"/>
              <a:chOff x="6002758" y="3689904"/>
              <a:chExt cx="7023644" cy="690866"/>
            </a:xfrm>
          </p:grpSpPr>
          <p:sp>
            <p:nvSpPr>
              <p:cNvPr id="102" name="文本框 101"/>
              <p:cNvSpPr txBox="1"/>
              <p:nvPr/>
            </p:nvSpPr>
            <p:spPr>
              <a:xfrm>
                <a:off x="6002758" y="3689904"/>
                <a:ext cx="3416314" cy="369332"/>
              </a:xfrm>
              <a:prstGeom prst="rect">
                <a:avLst/>
              </a:prstGeom>
              <a:noFill/>
            </p:spPr>
            <p:txBody>
              <a:bodyPr wrap="square" rtlCol="0">
                <a:spAutoFit/>
              </a:bodyPr>
              <a:lstStyle/>
              <a:p>
                <a:r>
                  <a:rPr lang="en-US" altLang="zh-CN"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 </a:t>
                </a:r>
                <a:r>
                  <a:rPr lang="zh-CN" altLang="en-US"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用户点击屏幕发射子弹</a:t>
                </a:r>
                <a:endParaRPr lang="zh-CN" altLang="en-US"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03" name="文本框 102"/>
              <p:cNvSpPr txBox="1"/>
              <p:nvPr/>
            </p:nvSpPr>
            <p:spPr>
              <a:xfrm>
                <a:off x="6002758" y="4072609"/>
                <a:ext cx="7023644" cy="308161"/>
              </a:xfrm>
              <a:prstGeom prst="rect">
                <a:avLst/>
              </a:prstGeom>
              <a:noFill/>
            </p:spPr>
            <p:txBody>
              <a:bodyPr wrap="square" rtlCol="0">
                <a:spAutoFit/>
              </a:bodyPr>
              <a:lstStyle/>
              <a:p>
                <a:pPr>
                  <a:lnSpc>
                    <a:spcPts val="1800"/>
                  </a:lnSpc>
                </a:pPr>
                <a:r>
                  <a:rPr lang="zh-CN" altLang="en-US" sz="1400"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用户通过移动鼠标来控制屏幕中间的准心，按下鼠标左键进行子弹的发射。</a:t>
                </a:r>
                <a:endParaRPr lang="zh-CN" altLang="en-US" sz="1400"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grpSp>
      <p:grpSp>
        <p:nvGrpSpPr>
          <p:cNvPr id="87" name="组合 86"/>
          <p:cNvGrpSpPr/>
          <p:nvPr/>
        </p:nvGrpSpPr>
        <p:grpSpPr>
          <a:xfrm>
            <a:off x="2785572" y="2905718"/>
            <a:ext cx="266680" cy="266681"/>
            <a:chOff x="1113564" y="3747619"/>
            <a:chExt cx="271481" cy="271482"/>
          </a:xfrm>
          <a:solidFill>
            <a:schemeClr val="bg1"/>
          </a:solidFill>
        </p:grpSpPr>
        <p:sp>
          <p:nvSpPr>
            <p:cNvPr id="97" name="Freeform 22"/>
            <p:cNvSpPr/>
            <p:nvPr/>
          </p:nvSpPr>
          <p:spPr>
            <a:xfrm>
              <a:off x="1113564" y="3747619"/>
              <a:ext cx="271481" cy="158588"/>
            </a:xfrm>
            <a:custGeom>
              <a:avLst/>
              <a:gdLst/>
              <a:ahLst/>
              <a:cxnLst>
                <a:cxn ang="0">
                  <a:pos x="wd2" y="hd2"/>
                </a:cxn>
                <a:cxn ang="5400000">
                  <a:pos x="wd2" y="hd2"/>
                </a:cxn>
                <a:cxn ang="10800000">
                  <a:pos x="wd2" y="hd2"/>
                </a:cxn>
                <a:cxn ang="16200000">
                  <a:pos x="wd2" y="hd2"/>
                </a:cxn>
              </a:cxnLst>
              <a:rect l="0" t="0" r="r" b="b"/>
              <a:pathLst>
                <a:path w="21600" h="21600" extrusionOk="0">
                  <a:moveTo>
                    <a:pt x="18178" y="12692"/>
                  </a:moveTo>
                  <a:lnTo>
                    <a:pt x="18178" y="4637"/>
                  </a:lnTo>
                  <a:lnTo>
                    <a:pt x="15826" y="4637"/>
                  </a:lnTo>
                  <a:lnTo>
                    <a:pt x="15826" y="8664"/>
                  </a:lnTo>
                  <a:lnTo>
                    <a:pt x="10764" y="0"/>
                  </a:lnTo>
                  <a:lnTo>
                    <a:pt x="10479" y="610"/>
                  </a:lnTo>
                  <a:lnTo>
                    <a:pt x="0" y="18427"/>
                  </a:lnTo>
                  <a:lnTo>
                    <a:pt x="1853" y="21600"/>
                  </a:lnTo>
                  <a:lnTo>
                    <a:pt x="10764" y="6102"/>
                  </a:lnTo>
                  <a:lnTo>
                    <a:pt x="19747" y="21356"/>
                  </a:lnTo>
                  <a:lnTo>
                    <a:pt x="21600" y="18427"/>
                  </a:lnTo>
                  <a:lnTo>
                    <a:pt x="18178" y="12692"/>
                  </a:lnTo>
                  <a:close/>
                </a:path>
              </a:pathLst>
            </a:custGeom>
            <a:grpFill/>
            <a:ln w="12700" cap="flat">
              <a:noFill/>
              <a:miter lim="400000"/>
            </a:ln>
            <a:effectLst/>
          </p:spPr>
          <p:txBody>
            <a:bodyPr wrap="square" lIns="91439" tIns="91439" rIns="91439" bIns="91439" numCol="1" anchor="t">
              <a:noAutofit/>
            </a:bodyPr>
            <a:lstStyle/>
            <a:p/>
          </p:txBody>
        </p:sp>
        <p:sp>
          <p:nvSpPr>
            <p:cNvPr id="98" name="Freeform 23"/>
            <p:cNvSpPr/>
            <p:nvPr/>
          </p:nvSpPr>
          <p:spPr>
            <a:xfrm>
              <a:off x="1155675" y="3821986"/>
              <a:ext cx="186363" cy="19711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10211"/>
                  </a:lnTo>
                  <a:lnTo>
                    <a:pt x="0" y="21600"/>
                  </a:lnTo>
                  <a:lnTo>
                    <a:pt x="7165" y="21600"/>
                  </a:lnTo>
                  <a:lnTo>
                    <a:pt x="7165" y="12567"/>
                  </a:lnTo>
                  <a:lnTo>
                    <a:pt x="14538" y="12567"/>
                  </a:lnTo>
                  <a:lnTo>
                    <a:pt x="14538" y="21600"/>
                  </a:lnTo>
                  <a:lnTo>
                    <a:pt x="21600" y="21600"/>
                  </a:lnTo>
                  <a:lnTo>
                    <a:pt x="21600" y="10211"/>
                  </a:lnTo>
                  <a:lnTo>
                    <a:pt x="10800" y="0"/>
                  </a:lnTo>
                  <a:close/>
                </a:path>
              </a:pathLst>
            </a:custGeom>
            <a:grpFill/>
            <a:ln w="12700" cap="flat">
              <a:noFill/>
              <a:miter lim="400000"/>
            </a:ln>
            <a:effectLst/>
          </p:spPr>
          <p:txBody>
            <a:bodyPr wrap="square" lIns="91439" tIns="91439" rIns="91439" bIns="91439" numCol="1" anchor="t">
              <a:noAutofit/>
            </a:bodyPr>
            <a:lstStyle/>
            <a:p/>
          </p:txBody>
        </p:sp>
      </p:grpSp>
      <p:grpSp>
        <p:nvGrpSpPr>
          <p:cNvPr id="88" name="组合 87"/>
          <p:cNvGrpSpPr/>
          <p:nvPr/>
        </p:nvGrpSpPr>
        <p:grpSpPr>
          <a:xfrm>
            <a:off x="2751522" y="4057003"/>
            <a:ext cx="302168" cy="302168"/>
            <a:chOff x="1113564" y="3204659"/>
            <a:chExt cx="271481" cy="271481"/>
          </a:xfrm>
          <a:solidFill>
            <a:schemeClr val="bg1"/>
          </a:solidFill>
        </p:grpSpPr>
        <p:sp>
          <p:nvSpPr>
            <p:cNvPr id="95" name="Freeform 45"/>
            <p:cNvSpPr/>
            <p:nvPr/>
          </p:nvSpPr>
          <p:spPr>
            <a:xfrm>
              <a:off x="1113564" y="3204659"/>
              <a:ext cx="205178" cy="206074"/>
            </a:xfrm>
            <a:custGeom>
              <a:avLst/>
              <a:gdLst/>
              <a:ahLst/>
              <a:cxnLst>
                <a:cxn ang="0">
                  <a:pos x="wd2" y="hd2"/>
                </a:cxn>
                <a:cxn ang="5400000">
                  <a:pos x="wd2" y="hd2"/>
                </a:cxn>
                <a:cxn ang="10800000">
                  <a:pos x="wd2" y="hd2"/>
                </a:cxn>
                <a:cxn ang="16200000">
                  <a:pos x="wd2" y="hd2"/>
                </a:cxn>
              </a:cxnLst>
              <a:rect l="0" t="0" r="r" b="b"/>
              <a:pathLst>
                <a:path w="21600" h="21600" extrusionOk="0">
                  <a:moveTo>
                    <a:pt x="17814" y="16256"/>
                  </a:moveTo>
                  <a:cubicBezTo>
                    <a:pt x="18482" y="16033"/>
                    <a:pt x="18928" y="16033"/>
                    <a:pt x="19373" y="16033"/>
                  </a:cubicBezTo>
                  <a:cubicBezTo>
                    <a:pt x="20264" y="16478"/>
                    <a:pt x="20264" y="16478"/>
                    <a:pt x="20264" y="16478"/>
                  </a:cubicBezTo>
                  <a:cubicBezTo>
                    <a:pt x="20264" y="16478"/>
                    <a:pt x="20264" y="16478"/>
                    <a:pt x="20264" y="16478"/>
                  </a:cubicBezTo>
                  <a:cubicBezTo>
                    <a:pt x="20264" y="16478"/>
                    <a:pt x="20264" y="16478"/>
                    <a:pt x="20264" y="16478"/>
                  </a:cubicBezTo>
                  <a:cubicBezTo>
                    <a:pt x="20264" y="16478"/>
                    <a:pt x="20264" y="16478"/>
                    <a:pt x="20264" y="16478"/>
                  </a:cubicBezTo>
                  <a:cubicBezTo>
                    <a:pt x="20264" y="16478"/>
                    <a:pt x="20264" y="16478"/>
                    <a:pt x="20264" y="16478"/>
                  </a:cubicBezTo>
                  <a:cubicBezTo>
                    <a:pt x="21600" y="13361"/>
                    <a:pt x="21600" y="13361"/>
                    <a:pt x="21600" y="13361"/>
                  </a:cubicBezTo>
                  <a:cubicBezTo>
                    <a:pt x="21600" y="13361"/>
                    <a:pt x="21600" y="13361"/>
                    <a:pt x="21600" y="13361"/>
                  </a:cubicBezTo>
                  <a:cubicBezTo>
                    <a:pt x="21600" y="13361"/>
                    <a:pt x="21600" y="13361"/>
                    <a:pt x="21600" y="13361"/>
                  </a:cubicBezTo>
                  <a:cubicBezTo>
                    <a:pt x="21600" y="13138"/>
                    <a:pt x="21600" y="13138"/>
                    <a:pt x="21600" y="13138"/>
                  </a:cubicBezTo>
                  <a:cubicBezTo>
                    <a:pt x="20709" y="12915"/>
                    <a:pt x="20709" y="12915"/>
                    <a:pt x="20709" y="12915"/>
                  </a:cubicBezTo>
                  <a:cubicBezTo>
                    <a:pt x="19596" y="12247"/>
                    <a:pt x="19151" y="10911"/>
                    <a:pt x="19819" y="9798"/>
                  </a:cubicBezTo>
                  <a:cubicBezTo>
                    <a:pt x="19819" y="9130"/>
                    <a:pt x="20264" y="8685"/>
                    <a:pt x="20709" y="8462"/>
                  </a:cubicBezTo>
                  <a:cubicBezTo>
                    <a:pt x="21600" y="8016"/>
                    <a:pt x="21600" y="8016"/>
                    <a:pt x="21600" y="8016"/>
                  </a:cubicBezTo>
                  <a:cubicBezTo>
                    <a:pt x="21600" y="8016"/>
                    <a:pt x="21600" y="8016"/>
                    <a:pt x="21600" y="8016"/>
                  </a:cubicBezTo>
                  <a:cubicBezTo>
                    <a:pt x="21600" y="8016"/>
                    <a:pt x="21600" y="8016"/>
                    <a:pt x="21600" y="8016"/>
                  </a:cubicBezTo>
                  <a:cubicBezTo>
                    <a:pt x="21600" y="8016"/>
                    <a:pt x="21600" y="8016"/>
                    <a:pt x="21600" y="8016"/>
                  </a:cubicBezTo>
                  <a:cubicBezTo>
                    <a:pt x="20264" y="4899"/>
                    <a:pt x="20264" y="4899"/>
                    <a:pt x="20264" y="4899"/>
                  </a:cubicBezTo>
                  <a:cubicBezTo>
                    <a:pt x="20264" y="4899"/>
                    <a:pt x="20264" y="4899"/>
                    <a:pt x="20264" y="4899"/>
                  </a:cubicBezTo>
                  <a:cubicBezTo>
                    <a:pt x="20264" y="4899"/>
                    <a:pt x="20264" y="4899"/>
                    <a:pt x="20264" y="4899"/>
                  </a:cubicBezTo>
                  <a:cubicBezTo>
                    <a:pt x="20264" y="4899"/>
                    <a:pt x="20264" y="4899"/>
                    <a:pt x="20264" y="4899"/>
                  </a:cubicBezTo>
                  <a:cubicBezTo>
                    <a:pt x="20264" y="4899"/>
                    <a:pt x="20264" y="4899"/>
                    <a:pt x="20264" y="4899"/>
                  </a:cubicBezTo>
                  <a:cubicBezTo>
                    <a:pt x="20264" y="4899"/>
                    <a:pt x="20264" y="4899"/>
                    <a:pt x="20264" y="4899"/>
                  </a:cubicBezTo>
                  <a:cubicBezTo>
                    <a:pt x="19373" y="5344"/>
                    <a:pt x="19373" y="5344"/>
                    <a:pt x="19373" y="5344"/>
                  </a:cubicBezTo>
                  <a:cubicBezTo>
                    <a:pt x="18037" y="5567"/>
                    <a:pt x="16924" y="4899"/>
                    <a:pt x="16256" y="3786"/>
                  </a:cubicBezTo>
                  <a:cubicBezTo>
                    <a:pt x="16033" y="3340"/>
                    <a:pt x="16033" y="2672"/>
                    <a:pt x="16256" y="2227"/>
                  </a:cubicBezTo>
                  <a:cubicBezTo>
                    <a:pt x="16478" y="1336"/>
                    <a:pt x="16478" y="1336"/>
                    <a:pt x="16478" y="1336"/>
                  </a:cubicBezTo>
                  <a:cubicBezTo>
                    <a:pt x="16478" y="1336"/>
                    <a:pt x="16478" y="1336"/>
                    <a:pt x="16478" y="1336"/>
                  </a:cubicBezTo>
                  <a:cubicBezTo>
                    <a:pt x="16478" y="1336"/>
                    <a:pt x="16478" y="1336"/>
                    <a:pt x="16478" y="1336"/>
                  </a:cubicBezTo>
                  <a:cubicBezTo>
                    <a:pt x="16478" y="1336"/>
                    <a:pt x="16478" y="1336"/>
                    <a:pt x="16478" y="1336"/>
                  </a:cubicBezTo>
                  <a:cubicBezTo>
                    <a:pt x="16478" y="1336"/>
                    <a:pt x="16478" y="1336"/>
                    <a:pt x="16478" y="1336"/>
                  </a:cubicBezTo>
                  <a:cubicBezTo>
                    <a:pt x="13361" y="0"/>
                    <a:pt x="13361" y="0"/>
                    <a:pt x="13361" y="0"/>
                  </a:cubicBezTo>
                  <a:cubicBezTo>
                    <a:pt x="13361" y="0"/>
                    <a:pt x="13361" y="0"/>
                    <a:pt x="13361" y="0"/>
                  </a:cubicBezTo>
                  <a:cubicBezTo>
                    <a:pt x="13361" y="0"/>
                    <a:pt x="13361" y="0"/>
                    <a:pt x="13361" y="0"/>
                  </a:cubicBezTo>
                  <a:cubicBezTo>
                    <a:pt x="13361" y="0"/>
                    <a:pt x="13361" y="0"/>
                    <a:pt x="13361" y="0"/>
                  </a:cubicBezTo>
                  <a:cubicBezTo>
                    <a:pt x="12915" y="891"/>
                    <a:pt x="12915" y="891"/>
                    <a:pt x="12915" y="891"/>
                  </a:cubicBezTo>
                  <a:cubicBezTo>
                    <a:pt x="12247" y="2004"/>
                    <a:pt x="10911" y="2449"/>
                    <a:pt x="9798" y="2004"/>
                  </a:cubicBezTo>
                  <a:cubicBezTo>
                    <a:pt x="9353" y="1781"/>
                    <a:pt x="8907" y="1336"/>
                    <a:pt x="8685" y="891"/>
                  </a:cubicBezTo>
                  <a:cubicBezTo>
                    <a:pt x="8239" y="0"/>
                    <a:pt x="8239" y="0"/>
                    <a:pt x="8239" y="0"/>
                  </a:cubicBezTo>
                  <a:cubicBezTo>
                    <a:pt x="8239" y="0"/>
                    <a:pt x="8239" y="0"/>
                    <a:pt x="8239" y="0"/>
                  </a:cubicBezTo>
                  <a:cubicBezTo>
                    <a:pt x="8239" y="0"/>
                    <a:pt x="8239" y="0"/>
                    <a:pt x="8239" y="0"/>
                  </a:cubicBezTo>
                  <a:cubicBezTo>
                    <a:pt x="8239" y="0"/>
                    <a:pt x="8239" y="0"/>
                    <a:pt x="8239" y="0"/>
                  </a:cubicBezTo>
                  <a:cubicBezTo>
                    <a:pt x="4899" y="1336"/>
                    <a:pt x="4899" y="1336"/>
                    <a:pt x="4899" y="1336"/>
                  </a:cubicBezTo>
                  <a:cubicBezTo>
                    <a:pt x="4899" y="1336"/>
                    <a:pt x="4899" y="1336"/>
                    <a:pt x="4899" y="1336"/>
                  </a:cubicBezTo>
                  <a:cubicBezTo>
                    <a:pt x="4899" y="1336"/>
                    <a:pt x="4899" y="1336"/>
                    <a:pt x="4899" y="1336"/>
                  </a:cubicBezTo>
                  <a:cubicBezTo>
                    <a:pt x="4899" y="1336"/>
                    <a:pt x="4899" y="1336"/>
                    <a:pt x="4899" y="1336"/>
                  </a:cubicBezTo>
                  <a:cubicBezTo>
                    <a:pt x="4899" y="1336"/>
                    <a:pt x="4899" y="1336"/>
                    <a:pt x="4899" y="1336"/>
                  </a:cubicBezTo>
                  <a:cubicBezTo>
                    <a:pt x="4899" y="1336"/>
                    <a:pt x="4899" y="1559"/>
                    <a:pt x="4899" y="1559"/>
                  </a:cubicBezTo>
                  <a:cubicBezTo>
                    <a:pt x="5344" y="2227"/>
                    <a:pt x="5344" y="2227"/>
                    <a:pt x="5344" y="2227"/>
                  </a:cubicBezTo>
                  <a:cubicBezTo>
                    <a:pt x="5567" y="3563"/>
                    <a:pt x="5122" y="4676"/>
                    <a:pt x="3786" y="5344"/>
                  </a:cubicBezTo>
                  <a:cubicBezTo>
                    <a:pt x="3340" y="5567"/>
                    <a:pt x="2895" y="5567"/>
                    <a:pt x="2227" y="5344"/>
                  </a:cubicBezTo>
                  <a:cubicBezTo>
                    <a:pt x="1336" y="5122"/>
                    <a:pt x="1336" y="5122"/>
                    <a:pt x="1336" y="5122"/>
                  </a:cubicBezTo>
                  <a:cubicBezTo>
                    <a:pt x="1336" y="5122"/>
                    <a:pt x="1336" y="5122"/>
                    <a:pt x="1336" y="5122"/>
                  </a:cubicBezTo>
                  <a:cubicBezTo>
                    <a:pt x="1336" y="5122"/>
                    <a:pt x="1336" y="5122"/>
                    <a:pt x="1336" y="5122"/>
                  </a:cubicBezTo>
                  <a:cubicBezTo>
                    <a:pt x="1336" y="5122"/>
                    <a:pt x="1336" y="5122"/>
                    <a:pt x="1336" y="5122"/>
                  </a:cubicBezTo>
                  <a:cubicBezTo>
                    <a:pt x="1336" y="5122"/>
                    <a:pt x="1336" y="5122"/>
                    <a:pt x="1336" y="5122"/>
                  </a:cubicBezTo>
                  <a:cubicBezTo>
                    <a:pt x="0" y="8239"/>
                    <a:pt x="0" y="8239"/>
                    <a:pt x="0" y="8239"/>
                  </a:cubicBezTo>
                  <a:cubicBezTo>
                    <a:pt x="0" y="8239"/>
                    <a:pt x="0" y="8239"/>
                    <a:pt x="0" y="8239"/>
                  </a:cubicBezTo>
                  <a:cubicBezTo>
                    <a:pt x="0" y="8239"/>
                    <a:pt x="0" y="8239"/>
                    <a:pt x="0" y="8239"/>
                  </a:cubicBezTo>
                  <a:cubicBezTo>
                    <a:pt x="0" y="8239"/>
                    <a:pt x="0" y="8239"/>
                    <a:pt x="223" y="8239"/>
                  </a:cubicBezTo>
                  <a:cubicBezTo>
                    <a:pt x="891" y="8685"/>
                    <a:pt x="891" y="8685"/>
                    <a:pt x="891" y="8685"/>
                  </a:cubicBezTo>
                  <a:cubicBezTo>
                    <a:pt x="2004" y="9353"/>
                    <a:pt x="2449" y="10689"/>
                    <a:pt x="2004" y="11802"/>
                  </a:cubicBezTo>
                  <a:cubicBezTo>
                    <a:pt x="1781" y="12470"/>
                    <a:pt x="1336" y="12693"/>
                    <a:pt x="1113" y="13138"/>
                  </a:cubicBezTo>
                  <a:cubicBezTo>
                    <a:pt x="223" y="13361"/>
                    <a:pt x="223" y="13361"/>
                    <a:pt x="223" y="13361"/>
                  </a:cubicBezTo>
                  <a:cubicBezTo>
                    <a:pt x="223" y="13361"/>
                    <a:pt x="223" y="13361"/>
                    <a:pt x="223" y="13361"/>
                  </a:cubicBezTo>
                  <a:cubicBezTo>
                    <a:pt x="223" y="13361"/>
                    <a:pt x="223" y="13361"/>
                    <a:pt x="223" y="13361"/>
                  </a:cubicBezTo>
                  <a:cubicBezTo>
                    <a:pt x="223" y="13361"/>
                    <a:pt x="223" y="13361"/>
                    <a:pt x="223" y="13361"/>
                  </a:cubicBezTo>
                  <a:cubicBezTo>
                    <a:pt x="1559" y="16701"/>
                    <a:pt x="1559" y="16701"/>
                    <a:pt x="1559" y="16701"/>
                  </a:cubicBezTo>
                  <a:cubicBezTo>
                    <a:pt x="1559" y="16701"/>
                    <a:pt x="1559" y="16701"/>
                    <a:pt x="1559" y="16701"/>
                  </a:cubicBezTo>
                  <a:cubicBezTo>
                    <a:pt x="1559" y="16701"/>
                    <a:pt x="1559" y="16701"/>
                    <a:pt x="1559" y="16701"/>
                  </a:cubicBezTo>
                  <a:cubicBezTo>
                    <a:pt x="1559" y="16701"/>
                    <a:pt x="1559" y="16701"/>
                    <a:pt x="1559" y="16701"/>
                  </a:cubicBezTo>
                  <a:cubicBezTo>
                    <a:pt x="1559" y="16701"/>
                    <a:pt x="1559" y="16701"/>
                    <a:pt x="1559" y="16701"/>
                  </a:cubicBezTo>
                  <a:cubicBezTo>
                    <a:pt x="1559" y="16701"/>
                    <a:pt x="1559" y="16701"/>
                    <a:pt x="1559" y="16701"/>
                  </a:cubicBezTo>
                  <a:cubicBezTo>
                    <a:pt x="2449" y="16256"/>
                    <a:pt x="2449" y="16256"/>
                    <a:pt x="2449" y="16256"/>
                  </a:cubicBezTo>
                  <a:cubicBezTo>
                    <a:pt x="3563" y="16033"/>
                    <a:pt x="4899" y="16701"/>
                    <a:pt x="5344" y="17814"/>
                  </a:cubicBezTo>
                  <a:cubicBezTo>
                    <a:pt x="5567" y="18260"/>
                    <a:pt x="5567" y="18928"/>
                    <a:pt x="5567" y="19373"/>
                  </a:cubicBezTo>
                  <a:cubicBezTo>
                    <a:pt x="5122" y="20264"/>
                    <a:pt x="5122" y="20264"/>
                    <a:pt x="5122" y="20264"/>
                  </a:cubicBezTo>
                  <a:cubicBezTo>
                    <a:pt x="5122" y="20264"/>
                    <a:pt x="5122" y="20264"/>
                    <a:pt x="5122" y="20264"/>
                  </a:cubicBezTo>
                  <a:cubicBezTo>
                    <a:pt x="5122" y="20264"/>
                    <a:pt x="5122" y="20264"/>
                    <a:pt x="5122" y="20264"/>
                  </a:cubicBezTo>
                  <a:cubicBezTo>
                    <a:pt x="5122" y="20264"/>
                    <a:pt x="5122" y="20264"/>
                    <a:pt x="5122" y="20264"/>
                  </a:cubicBezTo>
                  <a:cubicBezTo>
                    <a:pt x="5122" y="20264"/>
                    <a:pt x="5122" y="20264"/>
                    <a:pt x="5122" y="20264"/>
                  </a:cubicBezTo>
                  <a:cubicBezTo>
                    <a:pt x="8462" y="21600"/>
                    <a:pt x="8462" y="21600"/>
                    <a:pt x="8462" y="21600"/>
                  </a:cubicBezTo>
                  <a:cubicBezTo>
                    <a:pt x="8462" y="21600"/>
                    <a:pt x="8462" y="21600"/>
                    <a:pt x="8462" y="21600"/>
                  </a:cubicBezTo>
                  <a:cubicBezTo>
                    <a:pt x="8462" y="21600"/>
                    <a:pt x="8462" y="21600"/>
                    <a:pt x="8462" y="21600"/>
                  </a:cubicBezTo>
                  <a:cubicBezTo>
                    <a:pt x="8462" y="21600"/>
                    <a:pt x="8462" y="21600"/>
                    <a:pt x="8462" y="21600"/>
                  </a:cubicBezTo>
                  <a:cubicBezTo>
                    <a:pt x="8685" y="20709"/>
                    <a:pt x="8685" y="20709"/>
                    <a:pt x="8685" y="20709"/>
                  </a:cubicBezTo>
                  <a:cubicBezTo>
                    <a:pt x="9353" y="19596"/>
                    <a:pt x="10689" y="19151"/>
                    <a:pt x="12025" y="19596"/>
                  </a:cubicBezTo>
                  <a:cubicBezTo>
                    <a:pt x="12470" y="19819"/>
                    <a:pt x="12915" y="20264"/>
                    <a:pt x="13138" y="20709"/>
                  </a:cubicBezTo>
                  <a:cubicBezTo>
                    <a:pt x="13584" y="21600"/>
                    <a:pt x="13584" y="21600"/>
                    <a:pt x="13584" y="21600"/>
                  </a:cubicBezTo>
                  <a:cubicBezTo>
                    <a:pt x="13584" y="21600"/>
                    <a:pt x="13584" y="21600"/>
                    <a:pt x="13584" y="21600"/>
                  </a:cubicBezTo>
                  <a:cubicBezTo>
                    <a:pt x="13584" y="21600"/>
                    <a:pt x="13584" y="21600"/>
                    <a:pt x="13584" y="21600"/>
                  </a:cubicBezTo>
                  <a:cubicBezTo>
                    <a:pt x="13584" y="21600"/>
                    <a:pt x="13584" y="21600"/>
                    <a:pt x="13584" y="21600"/>
                  </a:cubicBezTo>
                  <a:cubicBezTo>
                    <a:pt x="16701" y="20264"/>
                    <a:pt x="16701" y="20264"/>
                    <a:pt x="16701" y="20264"/>
                  </a:cubicBezTo>
                  <a:cubicBezTo>
                    <a:pt x="16701" y="20264"/>
                    <a:pt x="16701" y="20264"/>
                    <a:pt x="16701" y="20264"/>
                  </a:cubicBezTo>
                  <a:cubicBezTo>
                    <a:pt x="16701" y="20264"/>
                    <a:pt x="16701" y="20264"/>
                    <a:pt x="16701" y="20264"/>
                  </a:cubicBezTo>
                  <a:cubicBezTo>
                    <a:pt x="16701" y="20264"/>
                    <a:pt x="16701" y="20264"/>
                    <a:pt x="16701" y="20264"/>
                  </a:cubicBezTo>
                  <a:cubicBezTo>
                    <a:pt x="16701" y="20264"/>
                    <a:pt x="16701" y="20264"/>
                    <a:pt x="16701" y="20264"/>
                  </a:cubicBezTo>
                  <a:cubicBezTo>
                    <a:pt x="16701" y="20041"/>
                    <a:pt x="16701" y="20041"/>
                    <a:pt x="16701" y="20041"/>
                  </a:cubicBezTo>
                  <a:cubicBezTo>
                    <a:pt x="16256" y="19373"/>
                    <a:pt x="16256" y="19373"/>
                    <a:pt x="16256" y="19373"/>
                  </a:cubicBezTo>
                  <a:cubicBezTo>
                    <a:pt x="16033" y="18037"/>
                    <a:pt x="16701" y="16701"/>
                    <a:pt x="17814" y="16256"/>
                  </a:cubicBezTo>
                  <a:close/>
                  <a:moveTo>
                    <a:pt x="12470" y="14697"/>
                  </a:moveTo>
                  <a:cubicBezTo>
                    <a:pt x="10466" y="15588"/>
                    <a:pt x="7794" y="14474"/>
                    <a:pt x="6903" y="12470"/>
                  </a:cubicBezTo>
                  <a:cubicBezTo>
                    <a:pt x="6012" y="10243"/>
                    <a:pt x="7126" y="7794"/>
                    <a:pt x="9130" y="6903"/>
                  </a:cubicBezTo>
                  <a:cubicBezTo>
                    <a:pt x="11357" y="6012"/>
                    <a:pt x="13806" y="6903"/>
                    <a:pt x="14697" y="9130"/>
                  </a:cubicBezTo>
                  <a:cubicBezTo>
                    <a:pt x="15588" y="11357"/>
                    <a:pt x="14697" y="13806"/>
                    <a:pt x="12470" y="14697"/>
                  </a:cubicBezTo>
                  <a:close/>
                </a:path>
              </a:pathLst>
            </a:custGeom>
            <a:grpFill/>
            <a:ln w="12700" cap="flat">
              <a:noFill/>
              <a:miter lim="400000"/>
            </a:ln>
            <a:effectLst/>
          </p:spPr>
          <p:txBody>
            <a:bodyPr wrap="square" lIns="91439" tIns="91439" rIns="91439" bIns="91439" numCol="1" anchor="t">
              <a:noAutofit/>
            </a:bodyPr>
            <a:lstStyle/>
            <a:p/>
          </p:txBody>
        </p:sp>
        <p:sp>
          <p:nvSpPr>
            <p:cNvPr id="96" name="Freeform 46"/>
            <p:cNvSpPr/>
            <p:nvPr/>
          </p:nvSpPr>
          <p:spPr>
            <a:xfrm>
              <a:off x="1281111" y="3372207"/>
              <a:ext cx="103934" cy="103933"/>
            </a:xfrm>
            <a:custGeom>
              <a:avLst/>
              <a:gdLst/>
              <a:ahLst/>
              <a:cxnLst>
                <a:cxn ang="0">
                  <a:pos x="wd2" y="hd2"/>
                </a:cxn>
                <a:cxn ang="5400000">
                  <a:pos x="wd2" y="hd2"/>
                </a:cxn>
                <a:cxn ang="10800000">
                  <a:pos x="wd2" y="hd2"/>
                </a:cxn>
                <a:cxn ang="16200000">
                  <a:pos x="wd2" y="hd2"/>
                </a:cxn>
              </a:cxnLst>
              <a:rect l="0" t="0" r="r" b="b"/>
              <a:pathLst>
                <a:path w="21600" h="21600" extrusionOk="0">
                  <a:moveTo>
                    <a:pt x="21600" y="12784"/>
                  </a:moveTo>
                  <a:cubicBezTo>
                    <a:pt x="21600" y="8816"/>
                    <a:pt x="21600" y="8816"/>
                    <a:pt x="21600" y="8816"/>
                  </a:cubicBezTo>
                  <a:cubicBezTo>
                    <a:pt x="18955" y="8816"/>
                    <a:pt x="18955" y="8816"/>
                    <a:pt x="18955" y="8816"/>
                  </a:cubicBezTo>
                  <a:cubicBezTo>
                    <a:pt x="18955" y="7935"/>
                    <a:pt x="18514" y="7053"/>
                    <a:pt x="18073" y="6612"/>
                  </a:cubicBezTo>
                  <a:cubicBezTo>
                    <a:pt x="19837" y="4849"/>
                    <a:pt x="19837" y="4849"/>
                    <a:pt x="19837" y="4849"/>
                  </a:cubicBezTo>
                  <a:cubicBezTo>
                    <a:pt x="16751" y="1763"/>
                    <a:pt x="16751" y="1763"/>
                    <a:pt x="16751" y="1763"/>
                  </a:cubicBezTo>
                  <a:cubicBezTo>
                    <a:pt x="14988" y="3527"/>
                    <a:pt x="14988" y="3527"/>
                    <a:pt x="14988" y="3527"/>
                  </a:cubicBezTo>
                  <a:cubicBezTo>
                    <a:pt x="14547" y="3086"/>
                    <a:pt x="13665" y="2645"/>
                    <a:pt x="12784" y="2204"/>
                  </a:cubicBezTo>
                  <a:cubicBezTo>
                    <a:pt x="12784" y="0"/>
                    <a:pt x="12784" y="0"/>
                    <a:pt x="12784" y="0"/>
                  </a:cubicBezTo>
                  <a:cubicBezTo>
                    <a:pt x="8376" y="0"/>
                    <a:pt x="8376" y="0"/>
                    <a:pt x="8376" y="0"/>
                  </a:cubicBezTo>
                  <a:cubicBezTo>
                    <a:pt x="8376" y="2204"/>
                    <a:pt x="8376" y="2204"/>
                    <a:pt x="8376" y="2204"/>
                  </a:cubicBezTo>
                  <a:cubicBezTo>
                    <a:pt x="7494" y="2645"/>
                    <a:pt x="7053" y="3086"/>
                    <a:pt x="6171" y="3527"/>
                  </a:cubicBezTo>
                  <a:cubicBezTo>
                    <a:pt x="4408" y="1763"/>
                    <a:pt x="4408" y="1763"/>
                    <a:pt x="4408" y="1763"/>
                  </a:cubicBezTo>
                  <a:cubicBezTo>
                    <a:pt x="1322" y="4849"/>
                    <a:pt x="1322" y="4849"/>
                    <a:pt x="1322" y="4849"/>
                  </a:cubicBezTo>
                  <a:cubicBezTo>
                    <a:pt x="3086" y="6612"/>
                    <a:pt x="3086" y="6612"/>
                    <a:pt x="3086" y="6612"/>
                  </a:cubicBezTo>
                  <a:cubicBezTo>
                    <a:pt x="2645" y="7053"/>
                    <a:pt x="2645" y="7935"/>
                    <a:pt x="2204" y="8816"/>
                  </a:cubicBezTo>
                  <a:cubicBezTo>
                    <a:pt x="0" y="8816"/>
                    <a:pt x="0" y="8816"/>
                    <a:pt x="0" y="8816"/>
                  </a:cubicBezTo>
                  <a:cubicBezTo>
                    <a:pt x="0" y="12784"/>
                    <a:pt x="0" y="12784"/>
                    <a:pt x="0" y="12784"/>
                  </a:cubicBezTo>
                  <a:cubicBezTo>
                    <a:pt x="2204" y="12784"/>
                    <a:pt x="2204" y="12784"/>
                    <a:pt x="2204" y="12784"/>
                  </a:cubicBezTo>
                  <a:cubicBezTo>
                    <a:pt x="2645" y="13665"/>
                    <a:pt x="2645" y="14547"/>
                    <a:pt x="3086" y="15429"/>
                  </a:cubicBezTo>
                  <a:cubicBezTo>
                    <a:pt x="1322" y="16751"/>
                    <a:pt x="1322" y="16751"/>
                    <a:pt x="1322" y="16751"/>
                  </a:cubicBezTo>
                  <a:cubicBezTo>
                    <a:pt x="4408" y="19837"/>
                    <a:pt x="4408" y="19837"/>
                    <a:pt x="4408" y="19837"/>
                  </a:cubicBezTo>
                  <a:cubicBezTo>
                    <a:pt x="6171" y="18073"/>
                    <a:pt x="6171" y="18073"/>
                    <a:pt x="6171" y="18073"/>
                  </a:cubicBezTo>
                  <a:cubicBezTo>
                    <a:pt x="7053" y="18514"/>
                    <a:pt x="7494" y="18955"/>
                    <a:pt x="8376" y="18955"/>
                  </a:cubicBezTo>
                  <a:cubicBezTo>
                    <a:pt x="8376" y="21600"/>
                    <a:pt x="8376" y="21600"/>
                    <a:pt x="8376" y="21600"/>
                  </a:cubicBezTo>
                  <a:cubicBezTo>
                    <a:pt x="12784" y="21600"/>
                    <a:pt x="12784" y="21600"/>
                    <a:pt x="12784" y="21600"/>
                  </a:cubicBezTo>
                  <a:cubicBezTo>
                    <a:pt x="12784" y="18955"/>
                    <a:pt x="12784" y="18955"/>
                    <a:pt x="12784" y="18955"/>
                  </a:cubicBezTo>
                  <a:cubicBezTo>
                    <a:pt x="13665" y="18955"/>
                    <a:pt x="14547" y="18514"/>
                    <a:pt x="14988" y="18073"/>
                  </a:cubicBezTo>
                  <a:cubicBezTo>
                    <a:pt x="16751" y="19837"/>
                    <a:pt x="16751" y="19837"/>
                    <a:pt x="16751" y="19837"/>
                  </a:cubicBezTo>
                  <a:cubicBezTo>
                    <a:pt x="19837" y="16751"/>
                    <a:pt x="19837" y="16751"/>
                    <a:pt x="19837" y="16751"/>
                  </a:cubicBezTo>
                  <a:cubicBezTo>
                    <a:pt x="18073" y="14988"/>
                    <a:pt x="18073" y="14988"/>
                    <a:pt x="18073" y="14988"/>
                  </a:cubicBezTo>
                  <a:cubicBezTo>
                    <a:pt x="18514" y="14547"/>
                    <a:pt x="18955" y="13665"/>
                    <a:pt x="18955" y="12784"/>
                  </a:cubicBezTo>
                  <a:lnTo>
                    <a:pt x="21600" y="12784"/>
                  </a:lnTo>
                  <a:close/>
                  <a:moveTo>
                    <a:pt x="10580" y="14106"/>
                  </a:moveTo>
                  <a:cubicBezTo>
                    <a:pt x="8816" y="14106"/>
                    <a:pt x="7494" y="12343"/>
                    <a:pt x="7494" y="10580"/>
                  </a:cubicBezTo>
                  <a:cubicBezTo>
                    <a:pt x="7494" y="8816"/>
                    <a:pt x="8816" y="7494"/>
                    <a:pt x="10580" y="7494"/>
                  </a:cubicBezTo>
                  <a:cubicBezTo>
                    <a:pt x="12343" y="7494"/>
                    <a:pt x="13665" y="8816"/>
                    <a:pt x="13665" y="10580"/>
                  </a:cubicBezTo>
                  <a:cubicBezTo>
                    <a:pt x="13665" y="12343"/>
                    <a:pt x="12343" y="14106"/>
                    <a:pt x="10580" y="14106"/>
                  </a:cubicBezTo>
                  <a:close/>
                </a:path>
              </a:pathLst>
            </a:custGeom>
            <a:grpFill/>
            <a:ln w="12700" cap="flat">
              <a:noFill/>
              <a:miter lim="400000"/>
            </a:ln>
            <a:effectLst/>
          </p:spPr>
          <p:txBody>
            <a:bodyPr wrap="square" lIns="91439" tIns="91439" rIns="91439" bIns="91439" numCol="1" anchor="t">
              <a:noAutofit/>
            </a:bodyPr>
            <a:lstStyle/>
            <a:p/>
          </p:txBody>
        </p:sp>
      </p:grpSp>
      <p:sp>
        <p:nvSpPr>
          <p:cNvPr id="89" name="Freeform 48"/>
          <p:cNvSpPr/>
          <p:nvPr/>
        </p:nvSpPr>
        <p:spPr>
          <a:xfrm>
            <a:off x="2771655" y="1743807"/>
            <a:ext cx="321008" cy="271214"/>
          </a:xfrm>
          <a:custGeom>
            <a:avLst/>
            <a:gdLst/>
            <a:ahLst/>
            <a:cxnLst>
              <a:cxn ang="0">
                <a:pos x="wd2" y="hd2"/>
              </a:cxn>
              <a:cxn ang="5400000">
                <a:pos x="wd2" y="hd2"/>
              </a:cxn>
              <a:cxn ang="10800000">
                <a:pos x="wd2" y="hd2"/>
              </a:cxn>
              <a:cxn ang="16200000">
                <a:pos x="wd2" y="hd2"/>
              </a:cxn>
            </a:cxnLst>
            <a:rect l="0" t="0" r="r" b="b"/>
            <a:pathLst>
              <a:path w="21600" h="21600" extrusionOk="0">
                <a:moveTo>
                  <a:pt x="19912" y="9800"/>
                </a:moveTo>
                <a:cubicBezTo>
                  <a:pt x="17381" y="9800"/>
                  <a:pt x="17381" y="9800"/>
                  <a:pt x="17381" y="9800"/>
                </a:cubicBezTo>
                <a:cubicBezTo>
                  <a:pt x="17381" y="5000"/>
                  <a:pt x="17381" y="5000"/>
                  <a:pt x="17381" y="5000"/>
                </a:cubicBezTo>
                <a:cubicBezTo>
                  <a:pt x="13162" y="0"/>
                  <a:pt x="13162" y="0"/>
                  <a:pt x="13162" y="0"/>
                </a:cubicBezTo>
                <a:cubicBezTo>
                  <a:pt x="4219" y="0"/>
                  <a:pt x="4219" y="0"/>
                  <a:pt x="4219" y="0"/>
                </a:cubicBezTo>
                <a:cubicBezTo>
                  <a:pt x="4219" y="9800"/>
                  <a:pt x="4219" y="9800"/>
                  <a:pt x="4219" y="9800"/>
                </a:cubicBezTo>
                <a:cubicBezTo>
                  <a:pt x="1688" y="9800"/>
                  <a:pt x="1688" y="9800"/>
                  <a:pt x="1688" y="9800"/>
                </a:cubicBezTo>
                <a:cubicBezTo>
                  <a:pt x="675" y="9800"/>
                  <a:pt x="0" y="10600"/>
                  <a:pt x="0" y="11800"/>
                </a:cubicBezTo>
                <a:cubicBezTo>
                  <a:pt x="0" y="19600"/>
                  <a:pt x="0" y="19600"/>
                  <a:pt x="0" y="19600"/>
                </a:cubicBezTo>
                <a:cubicBezTo>
                  <a:pt x="0" y="20800"/>
                  <a:pt x="675" y="21600"/>
                  <a:pt x="1688" y="21600"/>
                </a:cubicBezTo>
                <a:cubicBezTo>
                  <a:pt x="19912" y="21600"/>
                  <a:pt x="19912" y="21600"/>
                  <a:pt x="19912" y="21600"/>
                </a:cubicBezTo>
                <a:cubicBezTo>
                  <a:pt x="20925" y="21600"/>
                  <a:pt x="21600" y="20800"/>
                  <a:pt x="21600" y="19600"/>
                </a:cubicBezTo>
                <a:cubicBezTo>
                  <a:pt x="21600" y="11800"/>
                  <a:pt x="21600" y="11800"/>
                  <a:pt x="21600" y="11800"/>
                </a:cubicBezTo>
                <a:cubicBezTo>
                  <a:pt x="21600" y="10600"/>
                  <a:pt x="20925" y="9800"/>
                  <a:pt x="19912" y="9800"/>
                </a:cubicBezTo>
                <a:close/>
                <a:moveTo>
                  <a:pt x="5906" y="2000"/>
                </a:moveTo>
                <a:cubicBezTo>
                  <a:pt x="12487" y="2000"/>
                  <a:pt x="12487" y="2000"/>
                  <a:pt x="12487" y="2000"/>
                </a:cubicBezTo>
                <a:cubicBezTo>
                  <a:pt x="12487" y="5800"/>
                  <a:pt x="12487" y="5800"/>
                  <a:pt x="12487" y="5800"/>
                </a:cubicBezTo>
                <a:cubicBezTo>
                  <a:pt x="15694" y="5800"/>
                  <a:pt x="15694" y="5800"/>
                  <a:pt x="15694" y="5800"/>
                </a:cubicBezTo>
                <a:cubicBezTo>
                  <a:pt x="15694" y="11800"/>
                  <a:pt x="15694" y="11800"/>
                  <a:pt x="15694" y="11800"/>
                </a:cubicBezTo>
                <a:cubicBezTo>
                  <a:pt x="5906" y="11800"/>
                  <a:pt x="5906" y="11800"/>
                  <a:pt x="5906" y="11800"/>
                </a:cubicBezTo>
                <a:lnTo>
                  <a:pt x="5906" y="2000"/>
                </a:lnTo>
                <a:close/>
                <a:moveTo>
                  <a:pt x="17381" y="18600"/>
                </a:moveTo>
                <a:cubicBezTo>
                  <a:pt x="4219" y="18600"/>
                  <a:pt x="4219" y="18600"/>
                  <a:pt x="4219" y="18600"/>
                </a:cubicBezTo>
                <a:cubicBezTo>
                  <a:pt x="4219" y="16600"/>
                  <a:pt x="4219" y="16600"/>
                  <a:pt x="4219" y="16600"/>
                </a:cubicBezTo>
                <a:cubicBezTo>
                  <a:pt x="17381" y="16600"/>
                  <a:pt x="17381" y="16600"/>
                  <a:pt x="17381" y="16600"/>
                </a:cubicBezTo>
                <a:lnTo>
                  <a:pt x="17381" y="18600"/>
                </a:lnTo>
                <a:close/>
              </a:path>
            </a:pathLst>
          </a:custGeom>
          <a:solidFill>
            <a:schemeClr val="bg1"/>
          </a:solidFill>
          <a:ln w="12700" cap="flat">
            <a:noFill/>
            <a:miter lim="400000"/>
          </a:ln>
          <a:effectLst/>
        </p:spPr>
        <p:txBody>
          <a:bodyPr wrap="square" lIns="91439" tIns="91439" rIns="91439" bIns="91439" numCol="1" anchor="t">
            <a:noAutofit/>
          </a:bodyPr>
          <a:lstStyle/>
          <a:p/>
        </p:txBody>
      </p:sp>
      <p:grpSp>
        <p:nvGrpSpPr>
          <p:cNvPr id="90" name="组合 89"/>
          <p:cNvGrpSpPr/>
          <p:nvPr/>
        </p:nvGrpSpPr>
        <p:grpSpPr>
          <a:xfrm>
            <a:off x="2760132" y="5241757"/>
            <a:ext cx="319947" cy="245787"/>
            <a:chOff x="5057285" y="5046363"/>
            <a:chExt cx="287455" cy="220826"/>
          </a:xfrm>
          <a:solidFill>
            <a:schemeClr val="bg1"/>
          </a:solidFill>
        </p:grpSpPr>
        <p:sp>
          <p:nvSpPr>
            <p:cNvPr id="91" name="Rectangle 58"/>
            <p:cNvSpPr/>
            <p:nvPr/>
          </p:nvSpPr>
          <p:spPr>
            <a:xfrm>
              <a:off x="5057285" y="5244344"/>
              <a:ext cx="287455" cy="22845"/>
            </a:xfrm>
            <a:prstGeom prst="rect">
              <a:avLst/>
            </a:prstGeom>
            <a:grpFill/>
            <a:ln w="12700" cap="flat">
              <a:noFill/>
              <a:miter lim="400000"/>
            </a:ln>
            <a:effectLst/>
          </p:spPr>
          <p:txBody>
            <a:bodyPr wrap="square" lIns="91439" tIns="91439" rIns="91439" bIns="91439" numCol="1" anchor="t">
              <a:noAutofit/>
            </a:bodyPr>
            <a:lstStyle/>
            <a:p/>
          </p:txBody>
        </p:sp>
        <p:sp>
          <p:nvSpPr>
            <p:cNvPr id="92" name="Rectangle 59"/>
            <p:cNvSpPr/>
            <p:nvPr/>
          </p:nvSpPr>
          <p:spPr>
            <a:xfrm>
              <a:off x="5166746" y="5046363"/>
              <a:ext cx="67580" cy="176089"/>
            </a:xfrm>
            <a:prstGeom prst="rect">
              <a:avLst/>
            </a:prstGeom>
            <a:grpFill/>
            <a:ln w="12700" cap="flat">
              <a:noFill/>
              <a:miter lim="400000"/>
            </a:ln>
            <a:effectLst/>
          </p:spPr>
          <p:txBody>
            <a:bodyPr wrap="square" lIns="91439" tIns="91439" rIns="91439" bIns="91439" numCol="1" anchor="t">
              <a:noAutofit/>
            </a:bodyPr>
            <a:lstStyle/>
            <a:p/>
          </p:txBody>
        </p:sp>
        <p:sp>
          <p:nvSpPr>
            <p:cNvPr id="93" name="Rectangle 60"/>
            <p:cNvSpPr/>
            <p:nvPr/>
          </p:nvSpPr>
          <p:spPr>
            <a:xfrm>
              <a:off x="5083936" y="5112040"/>
              <a:ext cx="67580" cy="110413"/>
            </a:xfrm>
            <a:prstGeom prst="rect">
              <a:avLst/>
            </a:prstGeom>
            <a:grpFill/>
            <a:ln w="12700" cap="flat">
              <a:noFill/>
              <a:miter lim="400000"/>
            </a:ln>
            <a:effectLst/>
          </p:spPr>
          <p:txBody>
            <a:bodyPr wrap="square" lIns="91439" tIns="91439" rIns="91439" bIns="91439" numCol="1" anchor="t">
              <a:noAutofit/>
            </a:bodyPr>
            <a:lstStyle/>
            <a:p/>
          </p:txBody>
        </p:sp>
        <p:sp>
          <p:nvSpPr>
            <p:cNvPr id="94" name="Rectangle 61"/>
            <p:cNvSpPr/>
            <p:nvPr/>
          </p:nvSpPr>
          <p:spPr>
            <a:xfrm>
              <a:off x="5250507" y="5156776"/>
              <a:ext cx="67581" cy="65677"/>
            </a:xfrm>
            <a:prstGeom prst="rect">
              <a:avLst/>
            </a:prstGeom>
            <a:grpFill/>
            <a:ln w="12700" cap="flat">
              <a:noFill/>
              <a:miter lim="400000"/>
            </a:ln>
            <a:effectLst/>
          </p:spPr>
          <p:txBody>
            <a:bodyPr wrap="square" lIns="91439" tIns="91439" rIns="91439" bIns="91439" numCol="1" anchor="t">
              <a:noAutofit/>
            </a:bodyPr>
            <a:lstStyle/>
            <a:p/>
          </p:txBody>
        </p:sp>
      </p:grpSp>
      <p:sp>
        <p:nvSpPr>
          <p:cNvPr id="2" name="文本框 1"/>
          <p:cNvSpPr txBox="1"/>
          <p:nvPr/>
        </p:nvSpPr>
        <p:spPr>
          <a:xfrm>
            <a:off x="1078913" y="2092726"/>
            <a:ext cx="861774" cy="3011632"/>
          </a:xfrm>
          <a:prstGeom prst="rect">
            <a:avLst/>
          </a:prstGeom>
          <a:noFill/>
        </p:spPr>
        <p:txBody>
          <a:bodyPr vert="eaVert" wrap="square" rtlCol="0">
            <a:spAutoFit/>
          </a:bodyPr>
          <a:lstStyle/>
          <a:p>
            <a:r>
              <a:rPr lang="zh-CN" altLang="en-US" sz="4400" b="1" dirty="0">
                <a:solidFill>
                  <a:schemeClr val="accent1"/>
                </a:solidFill>
                <a:ea typeface="阿里巴巴普惠体 R" panose="00020600040101010101" pitchFamily="18" charset="-122"/>
              </a:rPr>
              <a:t>核心功能点</a:t>
            </a:r>
            <a:endParaRPr lang="zh-CN" altLang="en-US" sz="4400" b="1" dirty="0">
              <a:solidFill>
                <a:schemeClr val="accent1"/>
              </a:solidFill>
              <a:ea typeface="阿里巴巴普惠体 R" panose="00020600040101010101" pitchFamily="18" charset="-122"/>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文框 2"/>
          <p:cNvSpPr/>
          <p:nvPr/>
        </p:nvSpPr>
        <p:spPr>
          <a:xfrm>
            <a:off x="0" y="0"/>
            <a:ext cx="12192000" cy="6858000"/>
          </a:xfrm>
          <a:prstGeom prst="frame">
            <a:avLst>
              <a:gd name="adj1" fmla="val 11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矩形 3"/>
          <p:cNvSpPr/>
          <p:nvPr/>
        </p:nvSpPr>
        <p:spPr>
          <a:xfrm>
            <a:off x="0" y="323850"/>
            <a:ext cx="200025" cy="571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55905" y="347990"/>
            <a:ext cx="3416320" cy="523220"/>
          </a:xfrm>
          <a:prstGeom prst="rect">
            <a:avLst/>
          </a:prstGeom>
          <a:noFill/>
        </p:spPr>
        <p:txBody>
          <a:bodyPr wrap="none" rtlCol="0">
            <a:spAutoFit/>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模式二：跑酷类音游</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endParaRPr>
          </a:p>
        </p:txBody>
      </p:sp>
      <p:grpSp>
        <p:nvGrpSpPr>
          <p:cNvPr id="22" name="组合 21"/>
          <p:cNvGrpSpPr/>
          <p:nvPr/>
        </p:nvGrpSpPr>
        <p:grpSpPr>
          <a:xfrm rot="10800000">
            <a:off x="11127416" y="5800723"/>
            <a:ext cx="800101" cy="800101"/>
            <a:chOff x="542924" y="345443"/>
            <a:chExt cx="2232026" cy="2232026"/>
          </a:xfrm>
        </p:grpSpPr>
        <p:sp>
          <p:nvSpPr>
            <p:cNvPr id="30" name="矩形: 圆角 29"/>
            <p:cNvSpPr/>
            <p:nvPr/>
          </p:nvSpPr>
          <p:spPr>
            <a:xfrm>
              <a:off x="542924" y="890905"/>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1" name="矩形: 圆角 30"/>
            <p:cNvSpPr/>
            <p:nvPr/>
          </p:nvSpPr>
          <p:spPr>
            <a:xfrm rot="5400000">
              <a:off x="-114791" y="1339043"/>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2" name="矩形: 圆角 31"/>
            <p:cNvSpPr/>
            <p:nvPr/>
          </p:nvSpPr>
          <p:spPr>
            <a:xfrm>
              <a:off x="542924" y="722630"/>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3" name="矩形: 圆角 32"/>
            <p:cNvSpPr/>
            <p:nvPr/>
          </p:nvSpPr>
          <p:spPr>
            <a:xfrm rot="5400000">
              <a:off x="-36529" y="1429056"/>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cxnSp>
        <p:nvCxnSpPr>
          <p:cNvPr id="78" name="直接连接符 77"/>
          <p:cNvCxnSpPr/>
          <p:nvPr/>
        </p:nvCxnSpPr>
        <p:spPr>
          <a:xfrm>
            <a:off x="3645577" y="1884177"/>
            <a:ext cx="0" cy="35496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椭圆 78"/>
          <p:cNvSpPr/>
          <p:nvPr/>
        </p:nvSpPr>
        <p:spPr>
          <a:xfrm>
            <a:off x="2590160" y="2710257"/>
            <a:ext cx="664236" cy="6642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a:off x="3598208" y="2980119"/>
            <a:ext cx="124512" cy="124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81" name="组合 80"/>
          <p:cNvGrpSpPr/>
          <p:nvPr/>
        </p:nvGrpSpPr>
        <p:grpSpPr>
          <a:xfrm>
            <a:off x="3855431" y="2714139"/>
            <a:ext cx="7406613" cy="684179"/>
            <a:chOff x="6002758" y="3689904"/>
            <a:chExt cx="7406613" cy="684179"/>
          </a:xfrm>
        </p:grpSpPr>
        <p:sp>
          <p:nvSpPr>
            <p:cNvPr id="111" name="文本框 110"/>
            <p:cNvSpPr txBox="1"/>
            <p:nvPr/>
          </p:nvSpPr>
          <p:spPr>
            <a:xfrm>
              <a:off x="6002758" y="3689904"/>
              <a:ext cx="3161189" cy="369332"/>
            </a:xfrm>
            <a:prstGeom prst="rect">
              <a:avLst/>
            </a:prstGeom>
            <a:noFill/>
          </p:spPr>
          <p:txBody>
            <a:bodyPr wrap="square" rtlCol="0">
              <a:spAutoFit/>
            </a:bodyPr>
            <a:lstStyle>
              <a:defPPr>
                <a:defRPr lang="zh-CN"/>
              </a:defPPr>
              <a:lvl1pPr>
                <a:defRPr b="1">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en-US" altLang="zh-CN" dirty="0"/>
                <a:t>2. </a:t>
              </a:r>
              <a:r>
                <a:rPr lang="zh-CN" altLang="en-US" dirty="0"/>
                <a:t>角色吃到脸谱后奏响音符</a:t>
              </a:r>
              <a:endParaRPr lang="zh-CN" altLang="en-US" dirty="0"/>
            </a:p>
          </p:txBody>
        </p:sp>
        <p:sp>
          <p:nvSpPr>
            <p:cNvPr id="112" name="文本框 111"/>
            <p:cNvSpPr txBox="1"/>
            <p:nvPr/>
          </p:nvSpPr>
          <p:spPr>
            <a:xfrm>
              <a:off x="6002758" y="4065922"/>
              <a:ext cx="7406613" cy="308161"/>
            </a:xfrm>
            <a:prstGeom prst="rect">
              <a:avLst/>
            </a:prstGeom>
            <a:noFill/>
          </p:spPr>
          <p:txBody>
            <a:bodyPr wrap="square" rtlCol="0">
              <a:spAutoFit/>
            </a:bodyPr>
            <a:lstStyle>
              <a:defPPr>
                <a:defRPr lang="zh-CN"/>
              </a:defPPr>
              <a:lvl1pPr>
                <a:lnSpc>
                  <a:spcPts val="1800"/>
                </a:lnSpc>
                <a:defRPr sz="1400">
                  <a:solidFill>
                    <a:schemeClr val="tx1">
                      <a:lumMod val="65000"/>
                      <a:lumOff val="35000"/>
                    </a:schemeClr>
                  </a:solidFill>
                  <a:latin typeface="+mj-lt"/>
                </a:defRPr>
              </a:lvl1pPr>
            </a:lstStyle>
            <a:p>
              <a:r>
                <a:rPr lang="zh-CN" altLang="en-US"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脸谱会在道路中刷新，当角色移动到脸谱的位置时，脸谱会消失，并奏响相应的音符。</a:t>
              </a:r>
              <a:endParaRPr lang="zh-CN" altLang="en-US"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grpSp>
        <p:nvGrpSpPr>
          <p:cNvPr id="82" name="组合 81"/>
          <p:cNvGrpSpPr/>
          <p:nvPr/>
        </p:nvGrpSpPr>
        <p:grpSpPr>
          <a:xfrm>
            <a:off x="2590160" y="3868455"/>
            <a:ext cx="8998582" cy="715162"/>
            <a:chOff x="6452844" y="1612278"/>
            <a:chExt cx="8998582" cy="715162"/>
          </a:xfrm>
        </p:grpSpPr>
        <p:sp>
          <p:nvSpPr>
            <p:cNvPr id="106" name="椭圆 105"/>
            <p:cNvSpPr/>
            <p:nvPr/>
          </p:nvSpPr>
          <p:spPr>
            <a:xfrm>
              <a:off x="6452844" y="1612278"/>
              <a:ext cx="664236" cy="6642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07" name="椭圆 106"/>
            <p:cNvSpPr/>
            <p:nvPr/>
          </p:nvSpPr>
          <p:spPr>
            <a:xfrm flipH="1">
              <a:off x="7460892" y="1882140"/>
              <a:ext cx="124512" cy="124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108" name="组合 107"/>
            <p:cNvGrpSpPr/>
            <p:nvPr/>
          </p:nvGrpSpPr>
          <p:grpSpPr>
            <a:xfrm>
              <a:off x="7718115" y="1616160"/>
              <a:ext cx="7733311" cy="711280"/>
              <a:chOff x="6002758" y="3689904"/>
              <a:chExt cx="7733311" cy="711280"/>
            </a:xfrm>
          </p:grpSpPr>
          <p:sp>
            <p:nvSpPr>
              <p:cNvPr id="109" name="文本框 108"/>
              <p:cNvSpPr txBox="1"/>
              <p:nvPr/>
            </p:nvSpPr>
            <p:spPr>
              <a:xfrm>
                <a:off x="6002758" y="3689904"/>
                <a:ext cx="4000419" cy="369332"/>
              </a:xfrm>
              <a:prstGeom prst="rect">
                <a:avLst/>
              </a:prstGeom>
              <a:noFill/>
            </p:spPr>
            <p:txBody>
              <a:bodyPr wrap="square" rtlCol="0">
                <a:spAutoFit/>
              </a:bodyPr>
              <a:lstStyle>
                <a:defPPr>
                  <a:defRPr lang="zh-CN"/>
                </a:defPPr>
                <a:lvl1pPr>
                  <a:defRPr b="1">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en-US" altLang="zh-CN" dirty="0"/>
                  <a:t>3.</a:t>
                </a:r>
                <a:r>
                  <a:rPr lang="zh-CN" altLang="en-US" dirty="0"/>
                  <a:t> 用户按下左键控制角色发射箭矢</a:t>
                </a:r>
                <a:endParaRPr lang="zh-CN" altLang="en-US" dirty="0"/>
              </a:p>
            </p:txBody>
          </p:sp>
          <p:sp>
            <p:nvSpPr>
              <p:cNvPr id="110" name="文本框 109"/>
              <p:cNvSpPr txBox="1"/>
              <p:nvPr/>
            </p:nvSpPr>
            <p:spPr>
              <a:xfrm>
                <a:off x="6004864" y="4093023"/>
                <a:ext cx="7731205" cy="308161"/>
              </a:xfrm>
              <a:prstGeom prst="rect">
                <a:avLst/>
              </a:prstGeom>
              <a:noFill/>
            </p:spPr>
            <p:txBody>
              <a:bodyPr wrap="square" rtlCol="0">
                <a:spAutoFit/>
              </a:bodyPr>
              <a:lstStyle>
                <a:defPPr>
                  <a:defRPr lang="zh-CN"/>
                </a:defPPr>
                <a:lvl1pPr>
                  <a:lnSpc>
                    <a:spcPts val="1800"/>
                  </a:lnSpc>
                  <a:defRPr sz="1400">
                    <a:solidFill>
                      <a:schemeClr val="tx1">
                        <a:lumMod val="65000"/>
                        <a:lumOff val="35000"/>
                      </a:schemeClr>
                    </a:solidFill>
                    <a:latin typeface="+mj-lt"/>
                  </a:defRPr>
                </a:lvl1pPr>
              </a:lstStyle>
              <a:p>
                <a:r>
                  <a:rPr lang="zh-CN" altLang="en-US"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用户通过按下左键来让角色发射箭矢，攻击道路中的敌人，若击中则加分。</a:t>
                </a:r>
                <a:endParaRPr lang="zh-CN" altLang="en-US"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grpSp>
      <p:sp>
        <p:nvSpPr>
          <p:cNvPr id="83" name="椭圆 82"/>
          <p:cNvSpPr/>
          <p:nvPr/>
        </p:nvSpPr>
        <p:spPr>
          <a:xfrm>
            <a:off x="2590160" y="5026653"/>
            <a:ext cx="664236" cy="6642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a:off x="3598208" y="5296515"/>
            <a:ext cx="124512" cy="124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85" name="组合 84"/>
          <p:cNvGrpSpPr/>
          <p:nvPr/>
        </p:nvGrpSpPr>
        <p:grpSpPr>
          <a:xfrm>
            <a:off x="3855430" y="5030535"/>
            <a:ext cx="6137653" cy="677493"/>
            <a:chOff x="6002757" y="3689904"/>
            <a:chExt cx="6137653" cy="677493"/>
          </a:xfrm>
        </p:grpSpPr>
        <p:sp>
          <p:nvSpPr>
            <p:cNvPr id="104" name="文本框 103"/>
            <p:cNvSpPr txBox="1"/>
            <p:nvPr/>
          </p:nvSpPr>
          <p:spPr>
            <a:xfrm>
              <a:off x="6002757" y="3689904"/>
              <a:ext cx="3291803" cy="369332"/>
            </a:xfrm>
            <a:prstGeom prst="rect">
              <a:avLst/>
            </a:prstGeom>
            <a:noFill/>
          </p:spPr>
          <p:txBody>
            <a:bodyPr wrap="square" rtlCol="0">
              <a:spAutoFit/>
            </a:bodyPr>
            <a:lstStyle>
              <a:defPPr>
                <a:defRPr lang="zh-CN"/>
              </a:defPPr>
              <a:lvl1pPr>
                <a:defRPr b="1">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en-US" altLang="zh-CN" dirty="0"/>
                <a:t>4. </a:t>
              </a:r>
              <a:r>
                <a:rPr lang="zh-CN" altLang="en-US" dirty="0"/>
                <a:t>角色碰到敌人会直接阵亡</a:t>
              </a:r>
              <a:endParaRPr lang="zh-CN" altLang="en-US" dirty="0"/>
            </a:p>
          </p:txBody>
        </p:sp>
        <p:sp>
          <p:nvSpPr>
            <p:cNvPr id="105" name="文本框 104"/>
            <p:cNvSpPr txBox="1"/>
            <p:nvPr/>
          </p:nvSpPr>
          <p:spPr>
            <a:xfrm>
              <a:off x="6002757" y="4059236"/>
              <a:ext cx="6137653" cy="308161"/>
            </a:xfrm>
            <a:prstGeom prst="rect">
              <a:avLst/>
            </a:prstGeom>
            <a:noFill/>
          </p:spPr>
          <p:txBody>
            <a:bodyPr wrap="square" rtlCol="0">
              <a:spAutoFit/>
            </a:bodyPr>
            <a:lstStyle>
              <a:defPPr>
                <a:defRPr lang="zh-CN"/>
              </a:defPPr>
              <a:lvl1pPr>
                <a:lnSpc>
                  <a:spcPts val="1800"/>
                </a:lnSpc>
                <a:defRPr sz="1400">
                  <a:solidFill>
                    <a:schemeClr val="tx1">
                      <a:lumMod val="65000"/>
                      <a:lumOff val="35000"/>
                    </a:schemeClr>
                  </a:solidFill>
                  <a:latin typeface="+mj-lt"/>
                </a:defRPr>
              </a:lvl1pPr>
            </a:lstStyle>
            <a:p>
              <a:r>
                <a:rPr lang="zh-CN" altLang="en-US"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如果用户操控的角色在前进的过程中碰到敌人，会直接结束游戏。</a:t>
              </a:r>
              <a:endParaRPr lang="zh-CN" altLang="en-US"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grpSp>
        <p:nvGrpSpPr>
          <p:cNvPr id="86" name="组合 85"/>
          <p:cNvGrpSpPr/>
          <p:nvPr/>
        </p:nvGrpSpPr>
        <p:grpSpPr>
          <a:xfrm>
            <a:off x="2590160" y="1552059"/>
            <a:ext cx="8288915" cy="694748"/>
            <a:chOff x="6452844" y="1612278"/>
            <a:chExt cx="8288915" cy="694748"/>
          </a:xfrm>
        </p:grpSpPr>
        <p:sp>
          <p:nvSpPr>
            <p:cNvPr id="99" name="椭圆 98"/>
            <p:cNvSpPr/>
            <p:nvPr/>
          </p:nvSpPr>
          <p:spPr>
            <a:xfrm>
              <a:off x="6452844" y="1612278"/>
              <a:ext cx="664236" cy="6642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00" name="椭圆 99"/>
            <p:cNvSpPr/>
            <p:nvPr/>
          </p:nvSpPr>
          <p:spPr>
            <a:xfrm flipH="1">
              <a:off x="7460892" y="1882140"/>
              <a:ext cx="124512" cy="124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101" name="组合 100"/>
            <p:cNvGrpSpPr/>
            <p:nvPr/>
          </p:nvGrpSpPr>
          <p:grpSpPr>
            <a:xfrm>
              <a:off x="7718114" y="1616160"/>
              <a:ext cx="7023645" cy="690866"/>
              <a:chOff x="6002757" y="3689904"/>
              <a:chExt cx="7023645" cy="690866"/>
            </a:xfrm>
          </p:grpSpPr>
          <p:sp>
            <p:nvSpPr>
              <p:cNvPr id="102" name="文本框 101"/>
              <p:cNvSpPr txBox="1"/>
              <p:nvPr/>
            </p:nvSpPr>
            <p:spPr>
              <a:xfrm>
                <a:off x="6002757" y="3689904"/>
                <a:ext cx="4613851" cy="369332"/>
              </a:xfrm>
              <a:prstGeom prst="rect">
                <a:avLst/>
              </a:prstGeom>
              <a:noFill/>
            </p:spPr>
            <p:txBody>
              <a:bodyPr wrap="square" rtlCol="0">
                <a:spAutoFit/>
              </a:bodyPr>
              <a:lstStyle/>
              <a:p>
                <a:r>
                  <a:rPr lang="en-US" altLang="zh-CN"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 </a:t>
                </a:r>
                <a:r>
                  <a:rPr lang="zh-CN" altLang="en-US"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用户通过键盘输入控制角色移动</a:t>
                </a:r>
                <a:endParaRPr lang="zh-CN" altLang="en-US" b="1" dirty="0">
                  <a:solidFill>
                    <a:schemeClr val="accent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03" name="文本框 102"/>
              <p:cNvSpPr txBox="1"/>
              <p:nvPr/>
            </p:nvSpPr>
            <p:spPr>
              <a:xfrm>
                <a:off x="6002758" y="4072609"/>
                <a:ext cx="7023644" cy="308161"/>
              </a:xfrm>
              <a:prstGeom prst="rect">
                <a:avLst/>
              </a:prstGeom>
              <a:noFill/>
            </p:spPr>
            <p:txBody>
              <a:bodyPr wrap="square" rtlCol="0">
                <a:spAutoFit/>
              </a:bodyPr>
              <a:lstStyle/>
              <a:p>
                <a:pPr>
                  <a:lnSpc>
                    <a:spcPts val="1800"/>
                  </a:lnSpc>
                </a:pPr>
                <a:r>
                  <a:rPr lang="zh-CN" altLang="en-US" sz="1400"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用户通过按下键盘的</a:t>
                </a:r>
                <a:r>
                  <a:rPr lang="en-US" altLang="zh-CN" sz="1400"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QE</a:t>
                </a:r>
                <a:r>
                  <a:rPr lang="zh-CN" altLang="en-US" sz="1400"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键分别控制角色向左和向右的移动，而角色的前进是自动的。</a:t>
                </a:r>
                <a:endParaRPr lang="zh-CN" altLang="en-US" sz="1400"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grpSp>
      <p:grpSp>
        <p:nvGrpSpPr>
          <p:cNvPr id="87" name="组合 86"/>
          <p:cNvGrpSpPr/>
          <p:nvPr/>
        </p:nvGrpSpPr>
        <p:grpSpPr>
          <a:xfrm>
            <a:off x="2785572" y="2905718"/>
            <a:ext cx="266680" cy="266681"/>
            <a:chOff x="1113564" y="3747619"/>
            <a:chExt cx="271481" cy="271482"/>
          </a:xfrm>
          <a:solidFill>
            <a:schemeClr val="bg1"/>
          </a:solidFill>
        </p:grpSpPr>
        <p:sp>
          <p:nvSpPr>
            <p:cNvPr id="97" name="Freeform 22"/>
            <p:cNvSpPr/>
            <p:nvPr/>
          </p:nvSpPr>
          <p:spPr>
            <a:xfrm>
              <a:off x="1113564" y="3747619"/>
              <a:ext cx="271481" cy="158588"/>
            </a:xfrm>
            <a:custGeom>
              <a:avLst/>
              <a:gdLst/>
              <a:ahLst/>
              <a:cxnLst>
                <a:cxn ang="0">
                  <a:pos x="wd2" y="hd2"/>
                </a:cxn>
                <a:cxn ang="5400000">
                  <a:pos x="wd2" y="hd2"/>
                </a:cxn>
                <a:cxn ang="10800000">
                  <a:pos x="wd2" y="hd2"/>
                </a:cxn>
                <a:cxn ang="16200000">
                  <a:pos x="wd2" y="hd2"/>
                </a:cxn>
              </a:cxnLst>
              <a:rect l="0" t="0" r="r" b="b"/>
              <a:pathLst>
                <a:path w="21600" h="21600" extrusionOk="0">
                  <a:moveTo>
                    <a:pt x="18178" y="12692"/>
                  </a:moveTo>
                  <a:lnTo>
                    <a:pt x="18178" y="4637"/>
                  </a:lnTo>
                  <a:lnTo>
                    <a:pt x="15826" y="4637"/>
                  </a:lnTo>
                  <a:lnTo>
                    <a:pt x="15826" y="8664"/>
                  </a:lnTo>
                  <a:lnTo>
                    <a:pt x="10764" y="0"/>
                  </a:lnTo>
                  <a:lnTo>
                    <a:pt x="10479" y="610"/>
                  </a:lnTo>
                  <a:lnTo>
                    <a:pt x="0" y="18427"/>
                  </a:lnTo>
                  <a:lnTo>
                    <a:pt x="1853" y="21600"/>
                  </a:lnTo>
                  <a:lnTo>
                    <a:pt x="10764" y="6102"/>
                  </a:lnTo>
                  <a:lnTo>
                    <a:pt x="19747" y="21356"/>
                  </a:lnTo>
                  <a:lnTo>
                    <a:pt x="21600" y="18427"/>
                  </a:lnTo>
                  <a:lnTo>
                    <a:pt x="18178" y="12692"/>
                  </a:lnTo>
                  <a:close/>
                </a:path>
              </a:pathLst>
            </a:custGeom>
            <a:grpFill/>
            <a:ln w="12700" cap="flat">
              <a:noFill/>
              <a:miter lim="400000"/>
            </a:ln>
            <a:effectLst/>
          </p:spPr>
          <p:txBody>
            <a:bodyPr wrap="square" lIns="91439" tIns="91439" rIns="91439" bIns="91439" numCol="1" anchor="t">
              <a:noAutofit/>
            </a:bodyPr>
            <a:lstStyle/>
            <a:p/>
          </p:txBody>
        </p:sp>
        <p:sp>
          <p:nvSpPr>
            <p:cNvPr id="98" name="Freeform 23"/>
            <p:cNvSpPr/>
            <p:nvPr/>
          </p:nvSpPr>
          <p:spPr>
            <a:xfrm>
              <a:off x="1155675" y="3821986"/>
              <a:ext cx="186363" cy="19711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10211"/>
                  </a:lnTo>
                  <a:lnTo>
                    <a:pt x="0" y="21600"/>
                  </a:lnTo>
                  <a:lnTo>
                    <a:pt x="7165" y="21600"/>
                  </a:lnTo>
                  <a:lnTo>
                    <a:pt x="7165" y="12567"/>
                  </a:lnTo>
                  <a:lnTo>
                    <a:pt x="14538" y="12567"/>
                  </a:lnTo>
                  <a:lnTo>
                    <a:pt x="14538" y="21600"/>
                  </a:lnTo>
                  <a:lnTo>
                    <a:pt x="21600" y="21600"/>
                  </a:lnTo>
                  <a:lnTo>
                    <a:pt x="21600" y="10211"/>
                  </a:lnTo>
                  <a:lnTo>
                    <a:pt x="10800" y="0"/>
                  </a:lnTo>
                  <a:close/>
                </a:path>
              </a:pathLst>
            </a:custGeom>
            <a:grpFill/>
            <a:ln w="12700" cap="flat">
              <a:noFill/>
              <a:miter lim="400000"/>
            </a:ln>
            <a:effectLst/>
          </p:spPr>
          <p:txBody>
            <a:bodyPr wrap="square" lIns="91439" tIns="91439" rIns="91439" bIns="91439" numCol="1" anchor="t">
              <a:noAutofit/>
            </a:bodyPr>
            <a:lstStyle/>
            <a:p/>
          </p:txBody>
        </p:sp>
      </p:grpSp>
      <p:grpSp>
        <p:nvGrpSpPr>
          <p:cNvPr id="88" name="组合 87"/>
          <p:cNvGrpSpPr/>
          <p:nvPr/>
        </p:nvGrpSpPr>
        <p:grpSpPr>
          <a:xfrm>
            <a:off x="2751522" y="4057003"/>
            <a:ext cx="302168" cy="302168"/>
            <a:chOff x="1113564" y="3204659"/>
            <a:chExt cx="271481" cy="271481"/>
          </a:xfrm>
          <a:solidFill>
            <a:schemeClr val="bg1"/>
          </a:solidFill>
        </p:grpSpPr>
        <p:sp>
          <p:nvSpPr>
            <p:cNvPr id="95" name="Freeform 45"/>
            <p:cNvSpPr/>
            <p:nvPr/>
          </p:nvSpPr>
          <p:spPr>
            <a:xfrm>
              <a:off x="1113564" y="3204659"/>
              <a:ext cx="205178" cy="206074"/>
            </a:xfrm>
            <a:custGeom>
              <a:avLst/>
              <a:gdLst/>
              <a:ahLst/>
              <a:cxnLst>
                <a:cxn ang="0">
                  <a:pos x="wd2" y="hd2"/>
                </a:cxn>
                <a:cxn ang="5400000">
                  <a:pos x="wd2" y="hd2"/>
                </a:cxn>
                <a:cxn ang="10800000">
                  <a:pos x="wd2" y="hd2"/>
                </a:cxn>
                <a:cxn ang="16200000">
                  <a:pos x="wd2" y="hd2"/>
                </a:cxn>
              </a:cxnLst>
              <a:rect l="0" t="0" r="r" b="b"/>
              <a:pathLst>
                <a:path w="21600" h="21600" extrusionOk="0">
                  <a:moveTo>
                    <a:pt x="17814" y="16256"/>
                  </a:moveTo>
                  <a:cubicBezTo>
                    <a:pt x="18482" y="16033"/>
                    <a:pt x="18928" y="16033"/>
                    <a:pt x="19373" y="16033"/>
                  </a:cubicBezTo>
                  <a:cubicBezTo>
                    <a:pt x="20264" y="16478"/>
                    <a:pt x="20264" y="16478"/>
                    <a:pt x="20264" y="16478"/>
                  </a:cubicBezTo>
                  <a:cubicBezTo>
                    <a:pt x="20264" y="16478"/>
                    <a:pt x="20264" y="16478"/>
                    <a:pt x="20264" y="16478"/>
                  </a:cubicBezTo>
                  <a:cubicBezTo>
                    <a:pt x="20264" y="16478"/>
                    <a:pt x="20264" y="16478"/>
                    <a:pt x="20264" y="16478"/>
                  </a:cubicBezTo>
                  <a:cubicBezTo>
                    <a:pt x="20264" y="16478"/>
                    <a:pt x="20264" y="16478"/>
                    <a:pt x="20264" y="16478"/>
                  </a:cubicBezTo>
                  <a:cubicBezTo>
                    <a:pt x="20264" y="16478"/>
                    <a:pt x="20264" y="16478"/>
                    <a:pt x="20264" y="16478"/>
                  </a:cubicBezTo>
                  <a:cubicBezTo>
                    <a:pt x="21600" y="13361"/>
                    <a:pt x="21600" y="13361"/>
                    <a:pt x="21600" y="13361"/>
                  </a:cubicBezTo>
                  <a:cubicBezTo>
                    <a:pt x="21600" y="13361"/>
                    <a:pt x="21600" y="13361"/>
                    <a:pt x="21600" y="13361"/>
                  </a:cubicBezTo>
                  <a:cubicBezTo>
                    <a:pt x="21600" y="13361"/>
                    <a:pt x="21600" y="13361"/>
                    <a:pt x="21600" y="13361"/>
                  </a:cubicBezTo>
                  <a:cubicBezTo>
                    <a:pt x="21600" y="13138"/>
                    <a:pt x="21600" y="13138"/>
                    <a:pt x="21600" y="13138"/>
                  </a:cubicBezTo>
                  <a:cubicBezTo>
                    <a:pt x="20709" y="12915"/>
                    <a:pt x="20709" y="12915"/>
                    <a:pt x="20709" y="12915"/>
                  </a:cubicBezTo>
                  <a:cubicBezTo>
                    <a:pt x="19596" y="12247"/>
                    <a:pt x="19151" y="10911"/>
                    <a:pt x="19819" y="9798"/>
                  </a:cubicBezTo>
                  <a:cubicBezTo>
                    <a:pt x="19819" y="9130"/>
                    <a:pt x="20264" y="8685"/>
                    <a:pt x="20709" y="8462"/>
                  </a:cubicBezTo>
                  <a:cubicBezTo>
                    <a:pt x="21600" y="8016"/>
                    <a:pt x="21600" y="8016"/>
                    <a:pt x="21600" y="8016"/>
                  </a:cubicBezTo>
                  <a:cubicBezTo>
                    <a:pt x="21600" y="8016"/>
                    <a:pt x="21600" y="8016"/>
                    <a:pt x="21600" y="8016"/>
                  </a:cubicBezTo>
                  <a:cubicBezTo>
                    <a:pt x="21600" y="8016"/>
                    <a:pt x="21600" y="8016"/>
                    <a:pt x="21600" y="8016"/>
                  </a:cubicBezTo>
                  <a:cubicBezTo>
                    <a:pt x="21600" y="8016"/>
                    <a:pt x="21600" y="8016"/>
                    <a:pt x="21600" y="8016"/>
                  </a:cubicBezTo>
                  <a:cubicBezTo>
                    <a:pt x="20264" y="4899"/>
                    <a:pt x="20264" y="4899"/>
                    <a:pt x="20264" y="4899"/>
                  </a:cubicBezTo>
                  <a:cubicBezTo>
                    <a:pt x="20264" y="4899"/>
                    <a:pt x="20264" y="4899"/>
                    <a:pt x="20264" y="4899"/>
                  </a:cubicBezTo>
                  <a:cubicBezTo>
                    <a:pt x="20264" y="4899"/>
                    <a:pt x="20264" y="4899"/>
                    <a:pt x="20264" y="4899"/>
                  </a:cubicBezTo>
                  <a:cubicBezTo>
                    <a:pt x="20264" y="4899"/>
                    <a:pt x="20264" y="4899"/>
                    <a:pt x="20264" y="4899"/>
                  </a:cubicBezTo>
                  <a:cubicBezTo>
                    <a:pt x="20264" y="4899"/>
                    <a:pt x="20264" y="4899"/>
                    <a:pt x="20264" y="4899"/>
                  </a:cubicBezTo>
                  <a:cubicBezTo>
                    <a:pt x="20264" y="4899"/>
                    <a:pt x="20264" y="4899"/>
                    <a:pt x="20264" y="4899"/>
                  </a:cubicBezTo>
                  <a:cubicBezTo>
                    <a:pt x="19373" y="5344"/>
                    <a:pt x="19373" y="5344"/>
                    <a:pt x="19373" y="5344"/>
                  </a:cubicBezTo>
                  <a:cubicBezTo>
                    <a:pt x="18037" y="5567"/>
                    <a:pt x="16924" y="4899"/>
                    <a:pt x="16256" y="3786"/>
                  </a:cubicBezTo>
                  <a:cubicBezTo>
                    <a:pt x="16033" y="3340"/>
                    <a:pt x="16033" y="2672"/>
                    <a:pt x="16256" y="2227"/>
                  </a:cubicBezTo>
                  <a:cubicBezTo>
                    <a:pt x="16478" y="1336"/>
                    <a:pt x="16478" y="1336"/>
                    <a:pt x="16478" y="1336"/>
                  </a:cubicBezTo>
                  <a:cubicBezTo>
                    <a:pt x="16478" y="1336"/>
                    <a:pt x="16478" y="1336"/>
                    <a:pt x="16478" y="1336"/>
                  </a:cubicBezTo>
                  <a:cubicBezTo>
                    <a:pt x="16478" y="1336"/>
                    <a:pt x="16478" y="1336"/>
                    <a:pt x="16478" y="1336"/>
                  </a:cubicBezTo>
                  <a:cubicBezTo>
                    <a:pt x="16478" y="1336"/>
                    <a:pt x="16478" y="1336"/>
                    <a:pt x="16478" y="1336"/>
                  </a:cubicBezTo>
                  <a:cubicBezTo>
                    <a:pt x="16478" y="1336"/>
                    <a:pt x="16478" y="1336"/>
                    <a:pt x="16478" y="1336"/>
                  </a:cubicBezTo>
                  <a:cubicBezTo>
                    <a:pt x="13361" y="0"/>
                    <a:pt x="13361" y="0"/>
                    <a:pt x="13361" y="0"/>
                  </a:cubicBezTo>
                  <a:cubicBezTo>
                    <a:pt x="13361" y="0"/>
                    <a:pt x="13361" y="0"/>
                    <a:pt x="13361" y="0"/>
                  </a:cubicBezTo>
                  <a:cubicBezTo>
                    <a:pt x="13361" y="0"/>
                    <a:pt x="13361" y="0"/>
                    <a:pt x="13361" y="0"/>
                  </a:cubicBezTo>
                  <a:cubicBezTo>
                    <a:pt x="13361" y="0"/>
                    <a:pt x="13361" y="0"/>
                    <a:pt x="13361" y="0"/>
                  </a:cubicBezTo>
                  <a:cubicBezTo>
                    <a:pt x="12915" y="891"/>
                    <a:pt x="12915" y="891"/>
                    <a:pt x="12915" y="891"/>
                  </a:cubicBezTo>
                  <a:cubicBezTo>
                    <a:pt x="12247" y="2004"/>
                    <a:pt x="10911" y="2449"/>
                    <a:pt x="9798" y="2004"/>
                  </a:cubicBezTo>
                  <a:cubicBezTo>
                    <a:pt x="9353" y="1781"/>
                    <a:pt x="8907" y="1336"/>
                    <a:pt x="8685" y="891"/>
                  </a:cubicBezTo>
                  <a:cubicBezTo>
                    <a:pt x="8239" y="0"/>
                    <a:pt x="8239" y="0"/>
                    <a:pt x="8239" y="0"/>
                  </a:cubicBezTo>
                  <a:cubicBezTo>
                    <a:pt x="8239" y="0"/>
                    <a:pt x="8239" y="0"/>
                    <a:pt x="8239" y="0"/>
                  </a:cubicBezTo>
                  <a:cubicBezTo>
                    <a:pt x="8239" y="0"/>
                    <a:pt x="8239" y="0"/>
                    <a:pt x="8239" y="0"/>
                  </a:cubicBezTo>
                  <a:cubicBezTo>
                    <a:pt x="8239" y="0"/>
                    <a:pt x="8239" y="0"/>
                    <a:pt x="8239" y="0"/>
                  </a:cubicBezTo>
                  <a:cubicBezTo>
                    <a:pt x="4899" y="1336"/>
                    <a:pt x="4899" y="1336"/>
                    <a:pt x="4899" y="1336"/>
                  </a:cubicBezTo>
                  <a:cubicBezTo>
                    <a:pt x="4899" y="1336"/>
                    <a:pt x="4899" y="1336"/>
                    <a:pt x="4899" y="1336"/>
                  </a:cubicBezTo>
                  <a:cubicBezTo>
                    <a:pt x="4899" y="1336"/>
                    <a:pt x="4899" y="1336"/>
                    <a:pt x="4899" y="1336"/>
                  </a:cubicBezTo>
                  <a:cubicBezTo>
                    <a:pt x="4899" y="1336"/>
                    <a:pt x="4899" y="1336"/>
                    <a:pt x="4899" y="1336"/>
                  </a:cubicBezTo>
                  <a:cubicBezTo>
                    <a:pt x="4899" y="1336"/>
                    <a:pt x="4899" y="1336"/>
                    <a:pt x="4899" y="1336"/>
                  </a:cubicBezTo>
                  <a:cubicBezTo>
                    <a:pt x="4899" y="1336"/>
                    <a:pt x="4899" y="1559"/>
                    <a:pt x="4899" y="1559"/>
                  </a:cubicBezTo>
                  <a:cubicBezTo>
                    <a:pt x="5344" y="2227"/>
                    <a:pt x="5344" y="2227"/>
                    <a:pt x="5344" y="2227"/>
                  </a:cubicBezTo>
                  <a:cubicBezTo>
                    <a:pt x="5567" y="3563"/>
                    <a:pt x="5122" y="4676"/>
                    <a:pt x="3786" y="5344"/>
                  </a:cubicBezTo>
                  <a:cubicBezTo>
                    <a:pt x="3340" y="5567"/>
                    <a:pt x="2895" y="5567"/>
                    <a:pt x="2227" y="5344"/>
                  </a:cubicBezTo>
                  <a:cubicBezTo>
                    <a:pt x="1336" y="5122"/>
                    <a:pt x="1336" y="5122"/>
                    <a:pt x="1336" y="5122"/>
                  </a:cubicBezTo>
                  <a:cubicBezTo>
                    <a:pt x="1336" y="5122"/>
                    <a:pt x="1336" y="5122"/>
                    <a:pt x="1336" y="5122"/>
                  </a:cubicBezTo>
                  <a:cubicBezTo>
                    <a:pt x="1336" y="5122"/>
                    <a:pt x="1336" y="5122"/>
                    <a:pt x="1336" y="5122"/>
                  </a:cubicBezTo>
                  <a:cubicBezTo>
                    <a:pt x="1336" y="5122"/>
                    <a:pt x="1336" y="5122"/>
                    <a:pt x="1336" y="5122"/>
                  </a:cubicBezTo>
                  <a:cubicBezTo>
                    <a:pt x="1336" y="5122"/>
                    <a:pt x="1336" y="5122"/>
                    <a:pt x="1336" y="5122"/>
                  </a:cubicBezTo>
                  <a:cubicBezTo>
                    <a:pt x="0" y="8239"/>
                    <a:pt x="0" y="8239"/>
                    <a:pt x="0" y="8239"/>
                  </a:cubicBezTo>
                  <a:cubicBezTo>
                    <a:pt x="0" y="8239"/>
                    <a:pt x="0" y="8239"/>
                    <a:pt x="0" y="8239"/>
                  </a:cubicBezTo>
                  <a:cubicBezTo>
                    <a:pt x="0" y="8239"/>
                    <a:pt x="0" y="8239"/>
                    <a:pt x="0" y="8239"/>
                  </a:cubicBezTo>
                  <a:cubicBezTo>
                    <a:pt x="0" y="8239"/>
                    <a:pt x="0" y="8239"/>
                    <a:pt x="223" y="8239"/>
                  </a:cubicBezTo>
                  <a:cubicBezTo>
                    <a:pt x="891" y="8685"/>
                    <a:pt x="891" y="8685"/>
                    <a:pt x="891" y="8685"/>
                  </a:cubicBezTo>
                  <a:cubicBezTo>
                    <a:pt x="2004" y="9353"/>
                    <a:pt x="2449" y="10689"/>
                    <a:pt x="2004" y="11802"/>
                  </a:cubicBezTo>
                  <a:cubicBezTo>
                    <a:pt x="1781" y="12470"/>
                    <a:pt x="1336" y="12693"/>
                    <a:pt x="1113" y="13138"/>
                  </a:cubicBezTo>
                  <a:cubicBezTo>
                    <a:pt x="223" y="13361"/>
                    <a:pt x="223" y="13361"/>
                    <a:pt x="223" y="13361"/>
                  </a:cubicBezTo>
                  <a:cubicBezTo>
                    <a:pt x="223" y="13361"/>
                    <a:pt x="223" y="13361"/>
                    <a:pt x="223" y="13361"/>
                  </a:cubicBezTo>
                  <a:cubicBezTo>
                    <a:pt x="223" y="13361"/>
                    <a:pt x="223" y="13361"/>
                    <a:pt x="223" y="13361"/>
                  </a:cubicBezTo>
                  <a:cubicBezTo>
                    <a:pt x="223" y="13361"/>
                    <a:pt x="223" y="13361"/>
                    <a:pt x="223" y="13361"/>
                  </a:cubicBezTo>
                  <a:cubicBezTo>
                    <a:pt x="1559" y="16701"/>
                    <a:pt x="1559" y="16701"/>
                    <a:pt x="1559" y="16701"/>
                  </a:cubicBezTo>
                  <a:cubicBezTo>
                    <a:pt x="1559" y="16701"/>
                    <a:pt x="1559" y="16701"/>
                    <a:pt x="1559" y="16701"/>
                  </a:cubicBezTo>
                  <a:cubicBezTo>
                    <a:pt x="1559" y="16701"/>
                    <a:pt x="1559" y="16701"/>
                    <a:pt x="1559" y="16701"/>
                  </a:cubicBezTo>
                  <a:cubicBezTo>
                    <a:pt x="1559" y="16701"/>
                    <a:pt x="1559" y="16701"/>
                    <a:pt x="1559" y="16701"/>
                  </a:cubicBezTo>
                  <a:cubicBezTo>
                    <a:pt x="1559" y="16701"/>
                    <a:pt x="1559" y="16701"/>
                    <a:pt x="1559" y="16701"/>
                  </a:cubicBezTo>
                  <a:cubicBezTo>
                    <a:pt x="1559" y="16701"/>
                    <a:pt x="1559" y="16701"/>
                    <a:pt x="1559" y="16701"/>
                  </a:cubicBezTo>
                  <a:cubicBezTo>
                    <a:pt x="2449" y="16256"/>
                    <a:pt x="2449" y="16256"/>
                    <a:pt x="2449" y="16256"/>
                  </a:cubicBezTo>
                  <a:cubicBezTo>
                    <a:pt x="3563" y="16033"/>
                    <a:pt x="4899" y="16701"/>
                    <a:pt x="5344" y="17814"/>
                  </a:cubicBezTo>
                  <a:cubicBezTo>
                    <a:pt x="5567" y="18260"/>
                    <a:pt x="5567" y="18928"/>
                    <a:pt x="5567" y="19373"/>
                  </a:cubicBezTo>
                  <a:cubicBezTo>
                    <a:pt x="5122" y="20264"/>
                    <a:pt x="5122" y="20264"/>
                    <a:pt x="5122" y="20264"/>
                  </a:cubicBezTo>
                  <a:cubicBezTo>
                    <a:pt x="5122" y="20264"/>
                    <a:pt x="5122" y="20264"/>
                    <a:pt x="5122" y="20264"/>
                  </a:cubicBezTo>
                  <a:cubicBezTo>
                    <a:pt x="5122" y="20264"/>
                    <a:pt x="5122" y="20264"/>
                    <a:pt x="5122" y="20264"/>
                  </a:cubicBezTo>
                  <a:cubicBezTo>
                    <a:pt x="5122" y="20264"/>
                    <a:pt x="5122" y="20264"/>
                    <a:pt x="5122" y="20264"/>
                  </a:cubicBezTo>
                  <a:cubicBezTo>
                    <a:pt x="5122" y="20264"/>
                    <a:pt x="5122" y="20264"/>
                    <a:pt x="5122" y="20264"/>
                  </a:cubicBezTo>
                  <a:cubicBezTo>
                    <a:pt x="8462" y="21600"/>
                    <a:pt x="8462" y="21600"/>
                    <a:pt x="8462" y="21600"/>
                  </a:cubicBezTo>
                  <a:cubicBezTo>
                    <a:pt x="8462" y="21600"/>
                    <a:pt x="8462" y="21600"/>
                    <a:pt x="8462" y="21600"/>
                  </a:cubicBezTo>
                  <a:cubicBezTo>
                    <a:pt x="8462" y="21600"/>
                    <a:pt x="8462" y="21600"/>
                    <a:pt x="8462" y="21600"/>
                  </a:cubicBezTo>
                  <a:cubicBezTo>
                    <a:pt x="8462" y="21600"/>
                    <a:pt x="8462" y="21600"/>
                    <a:pt x="8462" y="21600"/>
                  </a:cubicBezTo>
                  <a:cubicBezTo>
                    <a:pt x="8685" y="20709"/>
                    <a:pt x="8685" y="20709"/>
                    <a:pt x="8685" y="20709"/>
                  </a:cubicBezTo>
                  <a:cubicBezTo>
                    <a:pt x="9353" y="19596"/>
                    <a:pt x="10689" y="19151"/>
                    <a:pt x="12025" y="19596"/>
                  </a:cubicBezTo>
                  <a:cubicBezTo>
                    <a:pt x="12470" y="19819"/>
                    <a:pt x="12915" y="20264"/>
                    <a:pt x="13138" y="20709"/>
                  </a:cubicBezTo>
                  <a:cubicBezTo>
                    <a:pt x="13584" y="21600"/>
                    <a:pt x="13584" y="21600"/>
                    <a:pt x="13584" y="21600"/>
                  </a:cubicBezTo>
                  <a:cubicBezTo>
                    <a:pt x="13584" y="21600"/>
                    <a:pt x="13584" y="21600"/>
                    <a:pt x="13584" y="21600"/>
                  </a:cubicBezTo>
                  <a:cubicBezTo>
                    <a:pt x="13584" y="21600"/>
                    <a:pt x="13584" y="21600"/>
                    <a:pt x="13584" y="21600"/>
                  </a:cubicBezTo>
                  <a:cubicBezTo>
                    <a:pt x="13584" y="21600"/>
                    <a:pt x="13584" y="21600"/>
                    <a:pt x="13584" y="21600"/>
                  </a:cubicBezTo>
                  <a:cubicBezTo>
                    <a:pt x="16701" y="20264"/>
                    <a:pt x="16701" y="20264"/>
                    <a:pt x="16701" y="20264"/>
                  </a:cubicBezTo>
                  <a:cubicBezTo>
                    <a:pt x="16701" y="20264"/>
                    <a:pt x="16701" y="20264"/>
                    <a:pt x="16701" y="20264"/>
                  </a:cubicBezTo>
                  <a:cubicBezTo>
                    <a:pt x="16701" y="20264"/>
                    <a:pt x="16701" y="20264"/>
                    <a:pt x="16701" y="20264"/>
                  </a:cubicBezTo>
                  <a:cubicBezTo>
                    <a:pt x="16701" y="20264"/>
                    <a:pt x="16701" y="20264"/>
                    <a:pt x="16701" y="20264"/>
                  </a:cubicBezTo>
                  <a:cubicBezTo>
                    <a:pt x="16701" y="20264"/>
                    <a:pt x="16701" y="20264"/>
                    <a:pt x="16701" y="20264"/>
                  </a:cubicBezTo>
                  <a:cubicBezTo>
                    <a:pt x="16701" y="20041"/>
                    <a:pt x="16701" y="20041"/>
                    <a:pt x="16701" y="20041"/>
                  </a:cubicBezTo>
                  <a:cubicBezTo>
                    <a:pt x="16256" y="19373"/>
                    <a:pt x="16256" y="19373"/>
                    <a:pt x="16256" y="19373"/>
                  </a:cubicBezTo>
                  <a:cubicBezTo>
                    <a:pt x="16033" y="18037"/>
                    <a:pt x="16701" y="16701"/>
                    <a:pt x="17814" y="16256"/>
                  </a:cubicBezTo>
                  <a:close/>
                  <a:moveTo>
                    <a:pt x="12470" y="14697"/>
                  </a:moveTo>
                  <a:cubicBezTo>
                    <a:pt x="10466" y="15588"/>
                    <a:pt x="7794" y="14474"/>
                    <a:pt x="6903" y="12470"/>
                  </a:cubicBezTo>
                  <a:cubicBezTo>
                    <a:pt x="6012" y="10243"/>
                    <a:pt x="7126" y="7794"/>
                    <a:pt x="9130" y="6903"/>
                  </a:cubicBezTo>
                  <a:cubicBezTo>
                    <a:pt x="11357" y="6012"/>
                    <a:pt x="13806" y="6903"/>
                    <a:pt x="14697" y="9130"/>
                  </a:cubicBezTo>
                  <a:cubicBezTo>
                    <a:pt x="15588" y="11357"/>
                    <a:pt x="14697" y="13806"/>
                    <a:pt x="12470" y="14697"/>
                  </a:cubicBezTo>
                  <a:close/>
                </a:path>
              </a:pathLst>
            </a:custGeom>
            <a:grpFill/>
            <a:ln w="12700" cap="flat">
              <a:noFill/>
              <a:miter lim="400000"/>
            </a:ln>
            <a:effectLst/>
          </p:spPr>
          <p:txBody>
            <a:bodyPr wrap="square" lIns="91439" tIns="91439" rIns="91439" bIns="91439" numCol="1" anchor="t">
              <a:noAutofit/>
            </a:bodyPr>
            <a:lstStyle/>
            <a:p/>
          </p:txBody>
        </p:sp>
        <p:sp>
          <p:nvSpPr>
            <p:cNvPr id="96" name="Freeform 46"/>
            <p:cNvSpPr/>
            <p:nvPr/>
          </p:nvSpPr>
          <p:spPr>
            <a:xfrm>
              <a:off x="1281111" y="3372207"/>
              <a:ext cx="103934" cy="103933"/>
            </a:xfrm>
            <a:custGeom>
              <a:avLst/>
              <a:gdLst/>
              <a:ahLst/>
              <a:cxnLst>
                <a:cxn ang="0">
                  <a:pos x="wd2" y="hd2"/>
                </a:cxn>
                <a:cxn ang="5400000">
                  <a:pos x="wd2" y="hd2"/>
                </a:cxn>
                <a:cxn ang="10800000">
                  <a:pos x="wd2" y="hd2"/>
                </a:cxn>
                <a:cxn ang="16200000">
                  <a:pos x="wd2" y="hd2"/>
                </a:cxn>
              </a:cxnLst>
              <a:rect l="0" t="0" r="r" b="b"/>
              <a:pathLst>
                <a:path w="21600" h="21600" extrusionOk="0">
                  <a:moveTo>
                    <a:pt x="21600" y="12784"/>
                  </a:moveTo>
                  <a:cubicBezTo>
                    <a:pt x="21600" y="8816"/>
                    <a:pt x="21600" y="8816"/>
                    <a:pt x="21600" y="8816"/>
                  </a:cubicBezTo>
                  <a:cubicBezTo>
                    <a:pt x="18955" y="8816"/>
                    <a:pt x="18955" y="8816"/>
                    <a:pt x="18955" y="8816"/>
                  </a:cubicBezTo>
                  <a:cubicBezTo>
                    <a:pt x="18955" y="7935"/>
                    <a:pt x="18514" y="7053"/>
                    <a:pt x="18073" y="6612"/>
                  </a:cubicBezTo>
                  <a:cubicBezTo>
                    <a:pt x="19837" y="4849"/>
                    <a:pt x="19837" y="4849"/>
                    <a:pt x="19837" y="4849"/>
                  </a:cubicBezTo>
                  <a:cubicBezTo>
                    <a:pt x="16751" y="1763"/>
                    <a:pt x="16751" y="1763"/>
                    <a:pt x="16751" y="1763"/>
                  </a:cubicBezTo>
                  <a:cubicBezTo>
                    <a:pt x="14988" y="3527"/>
                    <a:pt x="14988" y="3527"/>
                    <a:pt x="14988" y="3527"/>
                  </a:cubicBezTo>
                  <a:cubicBezTo>
                    <a:pt x="14547" y="3086"/>
                    <a:pt x="13665" y="2645"/>
                    <a:pt x="12784" y="2204"/>
                  </a:cubicBezTo>
                  <a:cubicBezTo>
                    <a:pt x="12784" y="0"/>
                    <a:pt x="12784" y="0"/>
                    <a:pt x="12784" y="0"/>
                  </a:cubicBezTo>
                  <a:cubicBezTo>
                    <a:pt x="8376" y="0"/>
                    <a:pt x="8376" y="0"/>
                    <a:pt x="8376" y="0"/>
                  </a:cubicBezTo>
                  <a:cubicBezTo>
                    <a:pt x="8376" y="2204"/>
                    <a:pt x="8376" y="2204"/>
                    <a:pt x="8376" y="2204"/>
                  </a:cubicBezTo>
                  <a:cubicBezTo>
                    <a:pt x="7494" y="2645"/>
                    <a:pt x="7053" y="3086"/>
                    <a:pt x="6171" y="3527"/>
                  </a:cubicBezTo>
                  <a:cubicBezTo>
                    <a:pt x="4408" y="1763"/>
                    <a:pt x="4408" y="1763"/>
                    <a:pt x="4408" y="1763"/>
                  </a:cubicBezTo>
                  <a:cubicBezTo>
                    <a:pt x="1322" y="4849"/>
                    <a:pt x="1322" y="4849"/>
                    <a:pt x="1322" y="4849"/>
                  </a:cubicBezTo>
                  <a:cubicBezTo>
                    <a:pt x="3086" y="6612"/>
                    <a:pt x="3086" y="6612"/>
                    <a:pt x="3086" y="6612"/>
                  </a:cubicBezTo>
                  <a:cubicBezTo>
                    <a:pt x="2645" y="7053"/>
                    <a:pt x="2645" y="7935"/>
                    <a:pt x="2204" y="8816"/>
                  </a:cubicBezTo>
                  <a:cubicBezTo>
                    <a:pt x="0" y="8816"/>
                    <a:pt x="0" y="8816"/>
                    <a:pt x="0" y="8816"/>
                  </a:cubicBezTo>
                  <a:cubicBezTo>
                    <a:pt x="0" y="12784"/>
                    <a:pt x="0" y="12784"/>
                    <a:pt x="0" y="12784"/>
                  </a:cubicBezTo>
                  <a:cubicBezTo>
                    <a:pt x="2204" y="12784"/>
                    <a:pt x="2204" y="12784"/>
                    <a:pt x="2204" y="12784"/>
                  </a:cubicBezTo>
                  <a:cubicBezTo>
                    <a:pt x="2645" y="13665"/>
                    <a:pt x="2645" y="14547"/>
                    <a:pt x="3086" y="15429"/>
                  </a:cubicBezTo>
                  <a:cubicBezTo>
                    <a:pt x="1322" y="16751"/>
                    <a:pt x="1322" y="16751"/>
                    <a:pt x="1322" y="16751"/>
                  </a:cubicBezTo>
                  <a:cubicBezTo>
                    <a:pt x="4408" y="19837"/>
                    <a:pt x="4408" y="19837"/>
                    <a:pt x="4408" y="19837"/>
                  </a:cubicBezTo>
                  <a:cubicBezTo>
                    <a:pt x="6171" y="18073"/>
                    <a:pt x="6171" y="18073"/>
                    <a:pt x="6171" y="18073"/>
                  </a:cubicBezTo>
                  <a:cubicBezTo>
                    <a:pt x="7053" y="18514"/>
                    <a:pt x="7494" y="18955"/>
                    <a:pt x="8376" y="18955"/>
                  </a:cubicBezTo>
                  <a:cubicBezTo>
                    <a:pt x="8376" y="21600"/>
                    <a:pt x="8376" y="21600"/>
                    <a:pt x="8376" y="21600"/>
                  </a:cubicBezTo>
                  <a:cubicBezTo>
                    <a:pt x="12784" y="21600"/>
                    <a:pt x="12784" y="21600"/>
                    <a:pt x="12784" y="21600"/>
                  </a:cubicBezTo>
                  <a:cubicBezTo>
                    <a:pt x="12784" y="18955"/>
                    <a:pt x="12784" y="18955"/>
                    <a:pt x="12784" y="18955"/>
                  </a:cubicBezTo>
                  <a:cubicBezTo>
                    <a:pt x="13665" y="18955"/>
                    <a:pt x="14547" y="18514"/>
                    <a:pt x="14988" y="18073"/>
                  </a:cubicBezTo>
                  <a:cubicBezTo>
                    <a:pt x="16751" y="19837"/>
                    <a:pt x="16751" y="19837"/>
                    <a:pt x="16751" y="19837"/>
                  </a:cubicBezTo>
                  <a:cubicBezTo>
                    <a:pt x="19837" y="16751"/>
                    <a:pt x="19837" y="16751"/>
                    <a:pt x="19837" y="16751"/>
                  </a:cubicBezTo>
                  <a:cubicBezTo>
                    <a:pt x="18073" y="14988"/>
                    <a:pt x="18073" y="14988"/>
                    <a:pt x="18073" y="14988"/>
                  </a:cubicBezTo>
                  <a:cubicBezTo>
                    <a:pt x="18514" y="14547"/>
                    <a:pt x="18955" y="13665"/>
                    <a:pt x="18955" y="12784"/>
                  </a:cubicBezTo>
                  <a:lnTo>
                    <a:pt x="21600" y="12784"/>
                  </a:lnTo>
                  <a:close/>
                  <a:moveTo>
                    <a:pt x="10580" y="14106"/>
                  </a:moveTo>
                  <a:cubicBezTo>
                    <a:pt x="8816" y="14106"/>
                    <a:pt x="7494" y="12343"/>
                    <a:pt x="7494" y="10580"/>
                  </a:cubicBezTo>
                  <a:cubicBezTo>
                    <a:pt x="7494" y="8816"/>
                    <a:pt x="8816" y="7494"/>
                    <a:pt x="10580" y="7494"/>
                  </a:cubicBezTo>
                  <a:cubicBezTo>
                    <a:pt x="12343" y="7494"/>
                    <a:pt x="13665" y="8816"/>
                    <a:pt x="13665" y="10580"/>
                  </a:cubicBezTo>
                  <a:cubicBezTo>
                    <a:pt x="13665" y="12343"/>
                    <a:pt x="12343" y="14106"/>
                    <a:pt x="10580" y="14106"/>
                  </a:cubicBezTo>
                  <a:close/>
                </a:path>
              </a:pathLst>
            </a:custGeom>
            <a:grpFill/>
            <a:ln w="12700" cap="flat">
              <a:noFill/>
              <a:miter lim="400000"/>
            </a:ln>
            <a:effectLst/>
          </p:spPr>
          <p:txBody>
            <a:bodyPr wrap="square" lIns="91439" tIns="91439" rIns="91439" bIns="91439" numCol="1" anchor="t">
              <a:noAutofit/>
            </a:bodyPr>
            <a:lstStyle/>
            <a:p/>
          </p:txBody>
        </p:sp>
      </p:grpSp>
      <p:sp>
        <p:nvSpPr>
          <p:cNvPr id="89" name="Freeform 48"/>
          <p:cNvSpPr/>
          <p:nvPr/>
        </p:nvSpPr>
        <p:spPr>
          <a:xfrm>
            <a:off x="2771655" y="1743807"/>
            <a:ext cx="321008" cy="271214"/>
          </a:xfrm>
          <a:custGeom>
            <a:avLst/>
            <a:gdLst/>
            <a:ahLst/>
            <a:cxnLst>
              <a:cxn ang="0">
                <a:pos x="wd2" y="hd2"/>
              </a:cxn>
              <a:cxn ang="5400000">
                <a:pos x="wd2" y="hd2"/>
              </a:cxn>
              <a:cxn ang="10800000">
                <a:pos x="wd2" y="hd2"/>
              </a:cxn>
              <a:cxn ang="16200000">
                <a:pos x="wd2" y="hd2"/>
              </a:cxn>
            </a:cxnLst>
            <a:rect l="0" t="0" r="r" b="b"/>
            <a:pathLst>
              <a:path w="21600" h="21600" extrusionOk="0">
                <a:moveTo>
                  <a:pt x="19912" y="9800"/>
                </a:moveTo>
                <a:cubicBezTo>
                  <a:pt x="17381" y="9800"/>
                  <a:pt x="17381" y="9800"/>
                  <a:pt x="17381" y="9800"/>
                </a:cubicBezTo>
                <a:cubicBezTo>
                  <a:pt x="17381" y="5000"/>
                  <a:pt x="17381" y="5000"/>
                  <a:pt x="17381" y="5000"/>
                </a:cubicBezTo>
                <a:cubicBezTo>
                  <a:pt x="13162" y="0"/>
                  <a:pt x="13162" y="0"/>
                  <a:pt x="13162" y="0"/>
                </a:cubicBezTo>
                <a:cubicBezTo>
                  <a:pt x="4219" y="0"/>
                  <a:pt x="4219" y="0"/>
                  <a:pt x="4219" y="0"/>
                </a:cubicBezTo>
                <a:cubicBezTo>
                  <a:pt x="4219" y="9800"/>
                  <a:pt x="4219" y="9800"/>
                  <a:pt x="4219" y="9800"/>
                </a:cubicBezTo>
                <a:cubicBezTo>
                  <a:pt x="1688" y="9800"/>
                  <a:pt x="1688" y="9800"/>
                  <a:pt x="1688" y="9800"/>
                </a:cubicBezTo>
                <a:cubicBezTo>
                  <a:pt x="675" y="9800"/>
                  <a:pt x="0" y="10600"/>
                  <a:pt x="0" y="11800"/>
                </a:cubicBezTo>
                <a:cubicBezTo>
                  <a:pt x="0" y="19600"/>
                  <a:pt x="0" y="19600"/>
                  <a:pt x="0" y="19600"/>
                </a:cubicBezTo>
                <a:cubicBezTo>
                  <a:pt x="0" y="20800"/>
                  <a:pt x="675" y="21600"/>
                  <a:pt x="1688" y="21600"/>
                </a:cubicBezTo>
                <a:cubicBezTo>
                  <a:pt x="19912" y="21600"/>
                  <a:pt x="19912" y="21600"/>
                  <a:pt x="19912" y="21600"/>
                </a:cubicBezTo>
                <a:cubicBezTo>
                  <a:pt x="20925" y="21600"/>
                  <a:pt x="21600" y="20800"/>
                  <a:pt x="21600" y="19600"/>
                </a:cubicBezTo>
                <a:cubicBezTo>
                  <a:pt x="21600" y="11800"/>
                  <a:pt x="21600" y="11800"/>
                  <a:pt x="21600" y="11800"/>
                </a:cubicBezTo>
                <a:cubicBezTo>
                  <a:pt x="21600" y="10600"/>
                  <a:pt x="20925" y="9800"/>
                  <a:pt x="19912" y="9800"/>
                </a:cubicBezTo>
                <a:close/>
                <a:moveTo>
                  <a:pt x="5906" y="2000"/>
                </a:moveTo>
                <a:cubicBezTo>
                  <a:pt x="12487" y="2000"/>
                  <a:pt x="12487" y="2000"/>
                  <a:pt x="12487" y="2000"/>
                </a:cubicBezTo>
                <a:cubicBezTo>
                  <a:pt x="12487" y="5800"/>
                  <a:pt x="12487" y="5800"/>
                  <a:pt x="12487" y="5800"/>
                </a:cubicBezTo>
                <a:cubicBezTo>
                  <a:pt x="15694" y="5800"/>
                  <a:pt x="15694" y="5800"/>
                  <a:pt x="15694" y="5800"/>
                </a:cubicBezTo>
                <a:cubicBezTo>
                  <a:pt x="15694" y="11800"/>
                  <a:pt x="15694" y="11800"/>
                  <a:pt x="15694" y="11800"/>
                </a:cubicBezTo>
                <a:cubicBezTo>
                  <a:pt x="5906" y="11800"/>
                  <a:pt x="5906" y="11800"/>
                  <a:pt x="5906" y="11800"/>
                </a:cubicBezTo>
                <a:lnTo>
                  <a:pt x="5906" y="2000"/>
                </a:lnTo>
                <a:close/>
                <a:moveTo>
                  <a:pt x="17381" y="18600"/>
                </a:moveTo>
                <a:cubicBezTo>
                  <a:pt x="4219" y="18600"/>
                  <a:pt x="4219" y="18600"/>
                  <a:pt x="4219" y="18600"/>
                </a:cubicBezTo>
                <a:cubicBezTo>
                  <a:pt x="4219" y="16600"/>
                  <a:pt x="4219" y="16600"/>
                  <a:pt x="4219" y="16600"/>
                </a:cubicBezTo>
                <a:cubicBezTo>
                  <a:pt x="17381" y="16600"/>
                  <a:pt x="17381" y="16600"/>
                  <a:pt x="17381" y="16600"/>
                </a:cubicBezTo>
                <a:lnTo>
                  <a:pt x="17381" y="18600"/>
                </a:lnTo>
                <a:close/>
              </a:path>
            </a:pathLst>
          </a:custGeom>
          <a:solidFill>
            <a:schemeClr val="bg1"/>
          </a:solidFill>
          <a:ln w="12700" cap="flat">
            <a:noFill/>
            <a:miter lim="400000"/>
          </a:ln>
          <a:effectLst/>
        </p:spPr>
        <p:txBody>
          <a:bodyPr wrap="square" lIns="91439" tIns="91439" rIns="91439" bIns="91439" numCol="1" anchor="t">
            <a:noAutofit/>
          </a:bodyPr>
          <a:lstStyle/>
          <a:p/>
        </p:txBody>
      </p:sp>
      <p:grpSp>
        <p:nvGrpSpPr>
          <p:cNvPr id="90" name="组合 89"/>
          <p:cNvGrpSpPr/>
          <p:nvPr/>
        </p:nvGrpSpPr>
        <p:grpSpPr>
          <a:xfrm>
            <a:off x="2760132" y="5241757"/>
            <a:ext cx="319947" cy="245787"/>
            <a:chOff x="5057285" y="5046363"/>
            <a:chExt cx="287455" cy="220826"/>
          </a:xfrm>
          <a:solidFill>
            <a:schemeClr val="bg1"/>
          </a:solidFill>
        </p:grpSpPr>
        <p:sp>
          <p:nvSpPr>
            <p:cNvPr id="91" name="Rectangle 58"/>
            <p:cNvSpPr/>
            <p:nvPr/>
          </p:nvSpPr>
          <p:spPr>
            <a:xfrm>
              <a:off x="5057285" y="5244344"/>
              <a:ext cx="287455" cy="22845"/>
            </a:xfrm>
            <a:prstGeom prst="rect">
              <a:avLst/>
            </a:prstGeom>
            <a:grpFill/>
            <a:ln w="12700" cap="flat">
              <a:noFill/>
              <a:miter lim="400000"/>
            </a:ln>
            <a:effectLst/>
          </p:spPr>
          <p:txBody>
            <a:bodyPr wrap="square" lIns="91439" tIns="91439" rIns="91439" bIns="91439" numCol="1" anchor="t">
              <a:noAutofit/>
            </a:bodyPr>
            <a:lstStyle/>
            <a:p/>
          </p:txBody>
        </p:sp>
        <p:sp>
          <p:nvSpPr>
            <p:cNvPr id="92" name="Rectangle 59"/>
            <p:cNvSpPr/>
            <p:nvPr/>
          </p:nvSpPr>
          <p:spPr>
            <a:xfrm>
              <a:off x="5166746" y="5046363"/>
              <a:ext cx="67580" cy="176089"/>
            </a:xfrm>
            <a:prstGeom prst="rect">
              <a:avLst/>
            </a:prstGeom>
            <a:grpFill/>
            <a:ln w="12700" cap="flat">
              <a:noFill/>
              <a:miter lim="400000"/>
            </a:ln>
            <a:effectLst/>
          </p:spPr>
          <p:txBody>
            <a:bodyPr wrap="square" lIns="91439" tIns="91439" rIns="91439" bIns="91439" numCol="1" anchor="t">
              <a:noAutofit/>
            </a:bodyPr>
            <a:lstStyle/>
            <a:p/>
          </p:txBody>
        </p:sp>
        <p:sp>
          <p:nvSpPr>
            <p:cNvPr id="93" name="Rectangle 60"/>
            <p:cNvSpPr/>
            <p:nvPr/>
          </p:nvSpPr>
          <p:spPr>
            <a:xfrm>
              <a:off x="5083936" y="5112040"/>
              <a:ext cx="67580" cy="110413"/>
            </a:xfrm>
            <a:prstGeom prst="rect">
              <a:avLst/>
            </a:prstGeom>
            <a:grpFill/>
            <a:ln w="12700" cap="flat">
              <a:noFill/>
              <a:miter lim="400000"/>
            </a:ln>
            <a:effectLst/>
          </p:spPr>
          <p:txBody>
            <a:bodyPr wrap="square" lIns="91439" tIns="91439" rIns="91439" bIns="91439" numCol="1" anchor="t">
              <a:noAutofit/>
            </a:bodyPr>
            <a:lstStyle/>
            <a:p/>
          </p:txBody>
        </p:sp>
        <p:sp>
          <p:nvSpPr>
            <p:cNvPr id="94" name="Rectangle 61"/>
            <p:cNvSpPr/>
            <p:nvPr/>
          </p:nvSpPr>
          <p:spPr>
            <a:xfrm>
              <a:off x="5250507" y="5156776"/>
              <a:ext cx="67581" cy="65677"/>
            </a:xfrm>
            <a:prstGeom prst="rect">
              <a:avLst/>
            </a:prstGeom>
            <a:grpFill/>
            <a:ln w="12700" cap="flat">
              <a:noFill/>
              <a:miter lim="400000"/>
            </a:ln>
            <a:effectLst/>
          </p:spPr>
          <p:txBody>
            <a:bodyPr wrap="square" lIns="91439" tIns="91439" rIns="91439" bIns="91439" numCol="1" anchor="t">
              <a:noAutofit/>
            </a:bodyPr>
            <a:lstStyle/>
            <a:p/>
          </p:txBody>
        </p:sp>
      </p:grpSp>
      <p:sp>
        <p:nvSpPr>
          <p:cNvPr id="2" name="文本框 1"/>
          <p:cNvSpPr txBox="1"/>
          <p:nvPr/>
        </p:nvSpPr>
        <p:spPr>
          <a:xfrm>
            <a:off x="1078913" y="2092726"/>
            <a:ext cx="861774" cy="3011632"/>
          </a:xfrm>
          <a:prstGeom prst="rect">
            <a:avLst/>
          </a:prstGeom>
          <a:noFill/>
        </p:spPr>
        <p:txBody>
          <a:bodyPr vert="eaVert" wrap="square" rtlCol="0">
            <a:spAutoFit/>
          </a:bodyPr>
          <a:lstStyle/>
          <a:p>
            <a:r>
              <a:rPr lang="zh-CN" altLang="en-US" sz="4400" b="1" dirty="0">
                <a:solidFill>
                  <a:schemeClr val="accent1"/>
                </a:solidFill>
                <a:ea typeface="阿里巴巴普惠体 R" panose="00020600040101010101" pitchFamily="18" charset="-122"/>
              </a:rPr>
              <a:t>核心功能点</a:t>
            </a:r>
            <a:endParaRPr lang="zh-CN" altLang="en-US" sz="4400" b="1" dirty="0">
              <a:solidFill>
                <a:schemeClr val="accent1"/>
              </a:solidFill>
              <a:ea typeface="阿里巴巴普惠体 R" panose="00020600040101010101" pitchFamily="18" charset="-122"/>
            </a:endParaRP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文框 2"/>
          <p:cNvSpPr/>
          <p:nvPr/>
        </p:nvSpPr>
        <p:spPr>
          <a:xfrm>
            <a:off x="0" y="0"/>
            <a:ext cx="12192000" cy="6858000"/>
          </a:xfrm>
          <a:prstGeom prst="frame">
            <a:avLst>
              <a:gd name="adj1" fmla="val 11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矩形 3"/>
          <p:cNvSpPr/>
          <p:nvPr/>
        </p:nvSpPr>
        <p:spPr>
          <a:xfrm>
            <a:off x="0" y="323850"/>
            <a:ext cx="200025" cy="571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55905" y="347990"/>
            <a:ext cx="3027680" cy="521970"/>
          </a:xfrm>
          <a:prstGeom prst="rect">
            <a:avLst/>
          </a:prstGeom>
          <a:noFill/>
        </p:spPr>
        <p:txBody>
          <a:bodyPr wrap="none" rtlCol="0">
            <a:spAutoFit/>
          </a:bodyPr>
          <a:lstStyle/>
          <a:p>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界面图：选择</a:t>
            </a:r>
            <a:r>
              <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rPr>
              <a:t>菜单</a:t>
            </a:r>
            <a:endParaRPr lang="zh-CN" altLang="en-US" sz="28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阿里巴巴普惠体 R" panose="00020600040101010101" pitchFamily="18" charset="-122"/>
              <a:sym typeface="+mn-lt"/>
            </a:endParaRPr>
          </a:p>
        </p:txBody>
      </p:sp>
      <p:grpSp>
        <p:nvGrpSpPr>
          <p:cNvPr id="22" name="组合 21"/>
          <p:cNvGrpSpPr/>
          <p:nvPr/>
        </p:nvGrpSpPr>
        <p:grpSpPr>
          <a:xfrm rot="10800000">
            <a:off x="11127416" y="5800723"/>
            <a:ext cx="800101" cy="800101"/>
            <a:chOff x="542924" y="345443"/>
            <a:chExt cx="2232026" cy="2232026"/>
          </a:xfrm>
        </p:grpSpPr>
        <p:sp>
          <p:nvSpPr>
            <p:cNvPr id="30" name="矩形: 圆角 29"/>
            <p:cNvSpPr/>
            <p:nvPr/>
          </p:nvSpPr>
          <p:spPr>
            <a:xfrm>
              <a:off x="542924" y="890905"/>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1" name="矩形: 圆角 30"/>
            <p:cNvSpPr/>
            <p:nvPr/>
          </p:nvSpPr>
          <p:spPr>
            <a:xfrm rot="5400000">
              <a:off x="-114791" y="1339043"/>
              <a:ext cx="2052000" cy="64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2" name="矩形: 圆角 31"/>
            <p:cNvSpPr/>
            <p:nvPr/>
          </p:nvSpPr>
          <p:spPr>
            <a:xfrm>
              <a:off x="542924" y="722630"/>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3" name="矩形: 圆角 32"/>
            <p:cNvSpPr/>
            <p:nvPr/>
          </p:nvSpPr>
          <p:spPr>
            <a:xfrm rot="5400000">
              <a:off x="-36529" y="1429056"/>
              <a:ext cx="2232026" cy="6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pic>
        <p:nvPicPr>
          <p:cNvPr id="5" name="图片 4"/>
          <p:cNvPicPr>
            <a:picLocks noChangeAspect="1"/>
          </p:cNvPicPr>
          <p:nvPr/>
        </p:nvPicPr>
        <p:blipFill>
          <a:blip r:embed="rId1"/>
          <a:stretch>
            <a:fillRect/>
          </a:stretch>
        </p:blipFill>
        <p:spPr>
          <a:xfrm>
            <a:off x="763270" y="1186815"/>
            <a:ext cx="4453255" cy="2354580"/>
          </a:xfrm>
          <a:prstGeom prst="rect">
            <a:avLst/>
          </a:prstGeom>
        </p:spPr>
      </p:pic>
      <p:pic>
        <p:nvPicPr>
          <p:cNvPr id="6" name="图片 5"/>
          <p:cNvPicPr>
            <a:picLocks noChangeAspect="1"/>
          </p:cNvPicPr>
          <p:nvPr/>
        </p:nvPicPr>
        <p:blipFill>
          <a:blip r:embed="rId2"/>
          <a:stretch>
            <a:fillRect/>
          </a:stretch>
        </p:blipFill>
        <p:spPr>
          <a:xfrm>
            <a:off x="6355080" y="1080770"/>
            <a:ext cx="4578985" cy="2393950"/>
          </a:xfrm>
          <a:prstGeom prst="rect">
            <a:avLst/>
          </a:prstGeom>
        </p:spPr>
      </p:pic>
      <p:pic>
        <p:nvPicPr>
          <p:cNvPr id="2" name="图片 1"/>
          <p:cNvPicPr>
            <a:picLocks noChangeAspect="1"/>
          </p:cNvPicPr>
          <p:nvPr/>
        </p:nvPicPr>
        <p:blipFill>
          <a:blip r:embed="rId3"/>
          <a:stretch>
            <a:fillRect/>
          </a:stretch>
        </p:blipFill>
        <p:spPr>
          <a:xfrm>
            <a:off x="3059113" y="3615690"/>
            <a:ext cx="5720715" cy="3098800"/>
          </a:xfrm>
          <a:prstGeom prst="rect">
            <a:avLst/>
          </a:prstGeom>
        </p:spPr>
      </p:pic>
    </p:spTree>
  </p:cSld>
  <p:clrMapOvr>
    <a:masterClrMapping/>
  </p:clrMapOvr>
  <p:transition spd="slow">
    <p:push dir="u"/>
  </p:transition>
</p:sld>
</file>

<file path=ppt/tags/tag1.xml><?xml version="1.0" encoding="utf-8"?>
<p:tagLst xmlns:p="http://schemas.openxmlformats.org/presentationml/2006/main">
  <p:tag name="COMMONDATA" val="eyJjb3VudCI6OSwiaGRpZCI6Ijg1YmNiZDI1NzRmM2UxMDM2ZjBhZGVlYmJjZGFlNzQyIiwidXNlckNvdW50Ijo5fQ=="/>
</p:tagLst>
</file>

<file path=ppt/theme/theme1.xml><?xml version="1.0" encoding="utf-8"?>
<a:theme xmlns:a="http://schemas.openxmlformats.org/drawingml/2006/main" name="Office 主题​​">
  <a:themeElements>
    <a:clrScheme name="自定义 2">
      <a:dk1>
        <a:srgbClr val="000000"/>
      </a:dk1>
      <a:lt1>
        <a:srgbClr val="FFFFFF"/>
      </a:lt1>
      <a:dk2>
        <a:srgbClr val="000000"/>
      </a:dk2>
      <a:lt2>
        <a:srgbClr val="FFFFFF"/>
      </a:lt2>
      <a:accent1>
        <a:srgbClr val="6866AB"/>
      </a:accent1>
      <a:accent2>
        <a:srgbClr val="BFBFBF"/>
      </a:accent2>
      <a:accent3>
        <a:srgbClr val="6866AB"/>
      </a:accent3>
      <a:accent4>
        <a:srgbClr val="BFBFBF"/>
      </a:accent4>
      <a:accent5>
        <a:srgbClr val="6866AB"/>
      </a:accent5>
      <a:accent6>
        <a:srgbClr val="BFBFBF"/>
      </a:accent6>
      <a:hlink>
        <a:srgbClr val="00B0F0"/>
      </a:hlink>
      <a:folHlink>
        <a:srgbClr val="00B0F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2594</Words>
  <Application>WPS 演示</Application>
  <PresentationFormat>宽屏</PresentationFormat>
  <Paragraphs>336</Paragraphs>
  <Slides>29</Slides>
  <Notes>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29</vt:i4>
      </vt:variant>
    </vt:vector>
  </HeadingPairs>
  <TitlesOfParts>
    <vt:vector size="45" baseType="lpstr">
      <vt:lpstr>Arial</vt:lpstr>
      <vt:lpstr>宋体</vt:lpstr>
      <vt:lpstr>Wingdings</vt:lpstr>
      <vt:lpstr>阿里巴巴普惠体 R</vt:lpstr>
      <vt:lpstr>阿里巴巴普惠体 M</vt:lpstr>
      <vt:lpstr>思源黑体 CN Medium</vt:lpstr>
      <vt:lpstr>黑体</vt:lpstr>
      <vt:lpstr>思源宋体</vt:lpstr>
      <vt:lpstr>等线</vt:lpstr>
      <vt:lpstr>微软雅黑</vt:lpstr>
      <vt:lpstr>Arial Unicode MS</vt:lpstr>
      <vt:lpstr>等线 Light</vt:lpstr>
      <vt:lpstr>汉仪中宋S</vt:lpstr>
      <vt:lpstr>思源黑体 CN Regular</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18010</dc:creator>
  <cp:lastModifiedBy>铅笔哥</cp:lastModifiedBy>
  <cp:revision>68</cp:revision>
  <dcterms:created xsi:type="dcterms:W3CDTF">2021-12-23T06:35:00Z</dcterms:created>
  <dcterms:modified xsi:type="dcterms:W3CDTF">2022-06-12T14:17:10Z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1CFAFFF0B520430AB784014A08F6F8E6</vt:lpwstr>
  </property>
  <property fmtid="{D5CDD505-2E9C-101B-9397-08002B2CF9AE}" pid="3" name="KSOProductBuildVer">
    <vt:lpwstr>2052-11.1.0.11744</vt:lpwstr>
  </property>
  <property fmtid="{D5CDD505-2E9C-101B-9397-08002B2CF9AE}" pid="4" name="KSOTemplateUUID">
    <vt:lpwstr>v1.0_mb_teC8RN2kHdPO4hKIy/2S1w==</vt:lpwstr>
  </property>
</Properties>
</file>